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76" r:id="rId5"/>
    <p:sldId id="259" r:id="rId6"/>
    <p:sldId id="260" r:id="rId7"/>
    <p:sldId id="261" r:id="rId8"/>
    <p:sldId id="277" r:id="rId9"/>
    <p:sldId id="262" r:id="rId10"/>
    <p:sldId id="263" r:id="rId11"/>
    <p:sldId id="278" r:id="rId12"/>
    <p:sldId id="265" r:id="rId13"/>
    <p:sldId id="266" r:id="rId14"/>
    <p:sldId id="268" r:id="rId15"/>
    <p:sldId id="274"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0111D-8416-4A01-A32E-A6C7F66F1637}" type="datetimeFigureOut">
              <a:rPr lang="ko-KR" altLang="en-US" smtClean="0"/>
              <a:t>2021-07-21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B9664-8626-4856-BD2A-5FB883331B21}" type="slidenum">
              <a:rPr lang="ko-KR" altLang="en-US" smtClean="0"/>
              <a:t>‹#›</a:t>
            </a:fld>
            <a:endParaRPr lang="ko-KR" altLang="en-US"/>
          </a:p>
        </p:txBody>
      </p:sp>
    </p:spTree>
    <p:extLst>
      <p:ext uri="{BB962C8B-B14F-4D97-AF65-F5344CB8AC3E}">
        <p14:creationId xmlns:p14="http://schemas.microsoft.com/office/powerpoint/2010/main" val="32627849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none" spc="13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7/21/2021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00434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7/21/2021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69620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7/21/2021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5052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7/21/2021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782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7/21/2021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77709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7/21/2021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61403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7/21/2021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9882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7/21/2021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21448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7/21/2021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8940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7/21/2021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4096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7/21/2021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5215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lIns="109728" tIns="109728" rIns="109728" bIns="91440"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lIns="109728" tIns="109728" rIns="109728" bIns="91440" anchor="ctr"/>
          <a:lstStyle>
            <a:lvl1pPr algn="ctr">
              <a:defRPr sz="900" cap="all" spc="50" baseline="0">
                <a:solidFill>
                  <a:schemeClr val="tx2">
                    <a:lumMod val="75000"/>
                    <a:lumOff val="25000"/>
                  </a:schemeClr>
                </a:solidFill>
                <a:latin typeface="+mn-lt"/>
              </a:defRPr>
            </a:lvl1pPr>
          </a:lstStyle>
          <a:p>
            <a:fld id="{D3FE42E8-8B57-452D-A122-4DCE9AC771EF}" type="datetime1">
              <a:rPr lang="en-US" smtClean="0"/>
              <a:t>7/21/2021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lIns="109728" tIns="109728" rIns="109728" bIns="91440" anchor="ctr"/>
          <a:lstStyle>
            <a:lvl1pPr algn="ctr">
              <a:defRPr sz="900" cap="none" spc="5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lIns="109728" tIns="109728" rIns="109728" bIns="9144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07893989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5000"/>
        </a:lnSpc>
        <a:spcBef>
          <a:spcPct val="0"/>
        </a:spcBef>
        <a:buNone/>
        <a:defRPr sz="3600" b="1" kern="1200" spc="90">
          <a:solidFill>
            <a:schemeClr val="tx2"/>
          </a:solidFill>
          <a:latin typeface="+mj-lt"/>
          <a:ea typeface="+mj-ea"/>
          <a:cs typeface="+mj-cs"/>
        </a:defRPr>
      </a:lvl1pPr>
    </p:titleStyle>
    <p:bodyStyle>
      <a:lvl1pPr marL="228600" indent="-228600" algn="l" defTabSz="914400" rtl="0" eaLnBrk="1" latinLnBrk="0" hangingPunct="1">
        <a:lnSpc>
          <a:spcPct val="112000"/>
        </a:lnSpc>
        <a:spcBef>
          <a:spcPts val="1000"/>
        </a:spcBef>
        <a:buSzPct val="70000"/>
        <a:buFont typeface="Arial" panose="020B0604020202020204" pitchFamily="34" charset="0"/>
        <a:buChar char="•"/>
        <a:defRPr sz="2400" kern="1200" spc="50">
          <a:solidFill>
            <a:schemeClr val="tx2"/>
          </a:solidFill>
          <a:latin typeface="+mj-lt"/>
          <a:ea typeface="+mn-ea"/>
          <a:cs typeface="+mn-cs"/>
        </a:defRPr>
      </a:lvl1pPr>
      <a:lvl2pPr marL="685800" indent="-228600" algn="l" defTabSz="914400" rtl="0" eaLnBrk="1" latinLnBrk="0" hangingPunct="1">
        <a:lnSpc>
          <a:spcPct val="112000"/>
        </a:lnSpc>
        <a:spcBef>
          <a:spcPts val="500"/>
        </a:spcBef>
        <a:buSzPct val="70000"/>
        <a:buFont typeface="Arial" panose="020B0604020202020204" pitchFamily="34" charset="0"/>
        <a:buChar char="•"/>
        <a:defRPr sz="2000" kern="1200" spc="50">
          <a:solidFill>
            <a:schemeClr val="tx2"/>
          </a:solidFill>
          <a:latin typeface="+mj-lt"/>
          <a:ea typeface="+mn-ea"/>
          <a:cs typeface="+mn-cs"/>
        </a:defRPr>
      </a:lvl2pPr>
      <a:lvl3pPr marL="1143000" indent="-228600" algn="l" defTabSz="914400" rtl="0" eaLnBrk="1" latinLnBrk="0" hangingPunct="1">
        <a:lnSpc>
          <a:spcPct val="112000"/>
        </a:lnSpc>
        <a:spcBef>
          <a:spcPts val="500"/>
        </a:spcBef>
        <a:buSzPct val="70000"/>
        <a:buFont typeface="Arial" panose="020B0604020202020204" pitchFamily="34" charset="0"/>
        <a:buChar char="•"/>
        <a:defRPr sz="1800" kern="1200" spc="50">
          <a:solidFill>
            <a:schemeClr val="tx2"/>
          </a:solidFill>
          <a:latin typeface="+mj-lt"/>
          <a:ea typeface="+mn-ea"/>
          <a:cs typeface="+mn-cs"/>
        </a:defRPr>
      </a:lvl3pPr>
      <a:lvl4pPr marL="1600200" indent="-228600" algn="l" defTabSz="914400" rtl="0" eaLnBrk="1" latinLnBrk="0" hangingPunct="1">
        <a:lnSpc>
          <a:spcPct val="112000"/>
        </a:lnSpc>
        <a:spcBef>
          <a:spcPts val="500"/>
        </a:spcBef>
        <a:buSzPct val="70000"/>
        <a:buFont typeface="Arial" panose="020B0604020202020204" pitchFamily="34" charset="0"/>
        <a:buChar char="•"/>
        <a:defRPr sz="1600" kern="1200" spc="50">
          <a:solidFill>
            <a:schemeClr val="tx2"/>
          </a:solidFill>
          <a:latin typeface="+mj-lt"/>
          <a:ea typeface="+mn-ea"/>
          <a:cs typeface="+mn-cs"/>
        </a:defRPr>
      </a:lvl4pPr>
      <a:lvl5pPr marL="2057400" indent="-228600" algn="l" defTabSz="914400" rtl="0" eaLnBrk="1" latinLnBrk="0" hangingPunct="1">
        <a:lnSpc>
          <a:spcPct val="112000"/>
        </a:lnSpc>
        <a:spcBef>
          <a:spcPts val="500"/>
        </a:spcBef>
        <a:buSzPct val="70000"/>
        <a:buFont typeface="Arial" panose="020B0604020202020204" pitchFamily="34" charset="0"/>
        <a:buChar char="•"/>
        <a:defRPr sz="1600" kern="1200" spc="5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비디오 3">
            <a:extLst>
              <a:ext uri="{FF2B5EF4-FFF2-40B4-BE49-F238E27FC236}">
                <a16:creationId xmlns:a16="http://schemas.microsoft.com/office/drawing/2014/main" id="{917519FD-76A2-4F0A-BBF1-299CBD55A2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D37E9081-32E2-43C3-80C8-7F3854D9D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3429000"/>
          </a:xfrm>
          <a:prstGeom prst="rect">
            <a:avLst/>
          </a:prstGeom>
          <a:gradFill>
            <a:gsLst>
              <a:gs pos="47000">
                <a:srgbClr val="000000">
                  <a:alpha val="23000"/>
                </a:srgbClr>
              </a:gs>
              <a:gs pos="0">
                <a:srgbClr val="000000">
                  <a:alpha val="0"/>
                </a:srgbClr>
              </a:gs>
              <a:gs pos="100000">
                <a:srgbClr val="00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848EF81-5966-48EE-88F9-6FA98D625C23}"/>
              </a:ext>
            </a:extLst>
          </p:cNvPr>
          <p:cNvSpPr>
            <a:spLocks noGrp="1"/>
          </p:cNvSpPr>
          <p:nvPr>
            <p:ph type="ctrTitle"/>
          </p:nvPr>
        </p:nvSpPr>
        <p:spPr>
          <a:xfrm>
            <a:off x="1371600" y="457200"/>
            <a:ext cx="9486900" cy="1281544"/>
          </a:xfrm>
        </p:spPr>
        <p:txBody>
          <a:bodyPr>
            <a:normAutofit/>
          </a:bodyPr>
          <a:lstStyle/>
          <a:p>
            <a:r>
              <a:rPr lang="ko-KR" altLang="en-US">
                <a:solidFill>
                  <a:srgbClr val="FFFFFF"/>
                </a:solidFill>
              </a:rPr>
              <a:t>자연어 처리 스터디</a:t>
            </a:r>
            <a:endParaRPr lang="ko-KR" altLang="en-US" dirty="0">
              <a:solidFill>
                <a:srgbClr val="FFFFFF"/>
              </a:solidFill>
            </a:endParaRPr>
          </a:p>
        </p:txBody>
      </p:sp>
      <p:sp>
        <p:nvSpPr>
          <p:cNvPr id="3" name="부제목 2">
            <a:extLst>
              <a:ext uri="{FF2B5EF4-FFF2-40B4-BE49-F238E27FC236}">
                <a16:creationId xmlns:a16="http://schemas.microsoft.com/office/drawing/2014/main" id="{D23B0C94-01DF-4C52-A139-D16CEE2E4E52}"/>
              </a:ext>
            </a:extLst>
          </p:cNvPr>
          <p:cNvSpPr>
            <a:spLocks noGrp="1"/>
          </p:cNvSpPr>
          <p:nvPr>
            <p:ph type="subTitle" idx="1"/>
          </p:nvPr>
        </p:nvSpPr>
        <p:spPr>
          <a:xfrm>
            <a:off x="2038350" y="1738745"/>
            <a:ext cx="8115300" cy="1004456"/>
          </a:xfrm>
        </p:spPr>
        <p:txBody>
          <a:bodyPr>
            <a:normAutofit/>
          </a:bodyPr>
          <a:lstStyle/>
          <a:p>
            <a:r>
              <a:rPr lang="ko-KR" altLang="en-US">
                <a:solidFill>
                  <a:srgbClr val="FFFFFF"/>
                </a:solidFill>
              </a:rPr>
              <a:t>텍스트 전처리</a:t>
            </a:r>
            <a:r>
              <a:rPr lang="en-US" altLang="ko-KR">
                <a:solidFill>
                  <a:srgbClr val="FFFFFF"/>
                </a:solidFill>
              </a:rPr>
              <a:t>(Text</a:t>
            </a:r>
            <a:r>
              <a:rPr lang="ko-KR" altLang="en-US">
                <a:solidFill>
                  <a:srgbClr val="FFFFFF"/>
                </a:solidFill>
              </a:rPr>
              <a:t> </a:t>
            </a:r>
            <a:r>
              <a:rPr lang="en-US" altLang="ko-KR">
                <a:solidFill>
                  <a:srgbClr val="FFFFFF"/>
                </a:solidFill>
              </a:rPr>
              <a:t>Preprocessing)</a:t>
            </a:r>
            <a:endParaRPr lang="ko-KR" altLang="en-US" dirty="0">
              <a:solidFill>
                <a:srgbClr val="FFFFFF"/>
              </a:solidFill>
            </a:endParaRPr>
          </a:p>
        </p:txBody>
      </p:sp>
    </p:spTree>
    <p:extLst>
      <p:ext uri="{BB962C8B-B14F-4D97-AF65-F5344CB8AC3E}">
        <p14:creationId xmlns:p14="http://schemas.microsoft.com/office/powerpoint/2010/main" val="422508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96DCCC-5AC7-404E-8909-0A27F1B7F044}"/>
              </a:ext>
            </a:extLst>
          </p:cNvPr>
          <p:cNvSpPr txBox="1"/>
          <p:nvPr/>
        </p:nvSpPr>
        <p:spPr>
          <a:xfrm>
            <a:off x="0" y="124092"/>
            <a:ext cx="4394986" cy="369332"/>
          </a:xfrm>
          <a:prstGeom prst="rect">
            <a:avLst/>
          </a:prstGeom>
          <a:noFill/>
        </p:spPr>
        <p:txBody>
          <a:bodyPr wrap="none" rtlCol="0">
            <a:spAutoFit/>
          </a:bodyPr>
          <a:lstStyle/>
          <a:p>
            <a:r>
              <a:rPr lang="en-US" altLang="ko-KR" b="1" dirty="0">
                <a:solidFill>
                  <a:srgbClr val="000000"/>
                </a:solidFill>
                <a:latin typeface="Malgun Gothic" panose="020B0503020000020004" pitchFamily="50" charset="-127"/>
                <a:ea typeface="Malgun Gothic" panose="020B0503020000020004" pitchFamily="50" charset="-127"/>
              </a:rPr>
              <a:t>1-6.</a:t>
            </a:r>
            <a:r>
              <a:rPr lang="en-US" altLang="ko-KR" b="1" i="0" dirty="0">
                <a:solidFill>
                  <a:srgbClr val="000000"/>
                </a:solidFill>
                <a:effectLst/>
                <a:latin typeface="Malgun Gothic" panose="020B0503020000020004" pitchFamily="50" charset="-127"/>
                <a:ea typeface="Malgun Gothic" panose="020B0503020000020004" pitchFamily="50" charset="-127"/>
              </a:rPr>
              <a:t> </a:t>
            </a:r>
            <a:r>
              <a:rPr lang="ko-KR" altLang="en-US" b="1" i="0" dirty="0">
                <a:solidFill>
                  <a:srgbClr val="000000"/>
                </a:solidFill>
                <a:effectLst/>
                <a:latin typeface="Malgun Gothic" panose="020B0503020000020004" pitchFamily="50" charset="-127"/>
                <a:ea typeface="Malgun Gothic" panose="020B0503020000020004" pitchFamily="50" charset="-127"/>
              </a:rPr>
              <a:t>품사 </a:t>
            </a:r>
            <a:r>
              <a:rPr lang="ko-KR" altLang="en-US" b="1" i="0" dirty="0" err="1">
                <a:solidFill>
                  <a:srgbClr val="000000"/>
                </a:solidFill>
                <a:effectLst/>
                <a:latin typeface="Malgun Gothic" panose="020B0503020000020004" pitchFamily="50" charset="-127"/>
                <a:ea typeface="Malgun Gothic" panose="020B0503020000020004" pitchFamily="50" charset="-127"/>
              </a:rPr>
              <a:t>태깅</a:t>
            </a:r>
            <a:r>
              <a:rPr lang="en-US" altLang="ko-KR" b="1" i="0" dirty="0">
                <a:solidFill>
                  <a:srgbClr val="000000"/>
                </a:solidFill>
                <a:effectLst/>
                <a:latin typeface="Malgun Gothic" panose="020B0503020000020004" pitchFamily="50" charset="-127"/>
                <a:ea typeface="Malgun Gothic" panose="020B0503020000020004" pitchFamily="50" charset="-127"/>
              </a:rPr>
              <a:t>(Part-of-speech tagging)</a:t>
            </a:r>
          </a:p>
        </p:txBody>
      </p:sp>
      <p:sp>
        <p:nvSpPr>
          <p:cNvPr id="3" name="TextBox 2">
            <a:extLst>
              <a:ext uri="{FF2B5EF4-FFF2-40B4-BE49-F238E27FC236}">
                <a16:creationId xmlns:a16="http://schemas.microsoft.com/office/drawing/2014/main" id="{75A5BECA-6BD2-4E08-9D5B-80F4FEA313A0}"/>
              </a:ext>
            </a:extLst>
          </p:cNvPr>
          <p:cNvSpPr txBox="1"/>
          <p:nvPr/>
        </p:nvSpPr>
        <p:spPr>
          <a:xfrm>
            <a:off x="137160" y="810265"/>
            <a:ext cx="11832085" cy="1600438"/>
          </a:xfrm>
          <a:prstGeom prst="rect">
            <a:avLst/>
          </a:prstGeom>
          <a:noFill/>
        </p:spPr>
        <p:txBody>
          <a:bodyPr wrap="none" rtlCol="0">
            <a:spAutoFit/>
          </a:bodyPr>
          <a:lstStyle/>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단어는 표기는 같지만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품사에 따라서 단어의 의미가 달라지기도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못</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이라는 단어 </a:t>
            </a:r>
            <a:r>
              <a:rPr lang="en-US" altLang="ko-KR" sz="1400" b="0" i="0" dirty="0">
                <a:solidFill>
                  <a:srgbClr val="000000"/>
                </a:solidFill>
                <a:effectLst/>
                <a:latin typeface="Malgun Gothic" panose="020B0503020000020004" pitchFamily="50" charset="-127"/>
                <a:ea typeface="Malgun Gothic" panose="020B0503020000020004" pitchFamily="50" charset="-127"/>
              </a:rPr>
              <a:t>-&gt;</a:t>
            </a:r>
            <a:r>
              <a:rPr lang="ko-KR" altLang="en-US" sz="1400" b="0" i="0" dirty="0">
                <a:solidFill>
                  <a:srgbClr val="000000"/>
                </a:solidFill>
                <a:effectLst/>
                <a:latin typeface="Malgun Gothic" panose="020B0503020000020004" pitchFamily="50" charset="-127"/>
                <a:ea typeface="Malgun Gothic" panose="020B0503020000020004" pitchFamily="50" charset="-127"/>
              </a:rPr>
              <a:t> 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망치를 사용해서 목재 따위를 고정하는 물건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부사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먹는다</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달린다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와 같은 동작 동사를 할 수 없다는 의미로 쓰임</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결국 </a:t>
            </a:r>
            <a:r>
              <a:rPr lang="ko-KR" altLang="en-US" sz="1400" b="1" i="0" dirty="0">
                <a:solidFill>
                  <a:srgbClr val="FF0000"/>
                </a:solidFill>
                <a:effectLst/>
                <a:latin typeface="Malgun Gothic" panose="020B0503020000020004" pitchFamily="50" charset="-127"/>
                <a:ea typeface="Malgun Gothic" panose="020B0503020000020004" pitchFamily="50" charset="-127"/>
              </a:rPr>
              <a:t>단어의 의미를 제대로 파악하기 위해서는</a:t>
            </a:r>
            <a:r>
              <a:rPr lang="ko-KR" altLang="en-US" sz="1400" b="0" i="0" dirty="0">
                <a:solidFill>
                  <a:srgbClr val="000000"/>
                </a:solidFill>
                <a:effectLst/>
                <a:latin typeface="Malgun Gothic" panose="020B0503020000020004" pitchFamily="50" charset="-127"/>
                <a:ea typeface="Malgun Gothic" panose="020B0503020000020004" pitchFamily="50" charset="-127"/>
              </a:rPr>
              <a:t> 해당 단어가 어떤 품사로 쓰였는지 보는 것이 주요 지표가 될 수도 있음</a:t>
            </a:r>
            <a:r>
              <a:rPr lang="en-US" altLang="ko-KR" sz="1400" dirty="0">
                <a:solidFill>
                  <a:srgbClr val="000000"/>
                </a:solidFill>
                <a:latin typeface="Malgun Gothic" panose="020B0503020000020004" pitchFamily="50" charset="-127"/>
                <a:ea typeface="Malgun Gothic" panose="020B0503020000020004" pitchFamily="50" charset="-127"/>
              </a:rPr>
              <a:t>.</a:t>
            </a:r>
          </a:p>
          <a:p>
            <a:pPr marL="285750" indent="-285750">
              <a:buFontTx/>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dirty="0">
                <a:solidFill>
                  <a:srgbClr val="000000"/>
                </a:solidFill>
                <a:latin typeface="Malgun Gothic" panose="020B0503020000020004" pitchFamily="50" charset="-127"/>
                <a:ea typeface="Malgun Gothic" panose="020B0503020000020004" pitchFamily="50" charset="-127"/>
              </a:rPr>
              <a:t>이</a:t>
            </a:r>
            <a:r>
              <a:rPr lang="ko-KR" altLang="en-US" sz="1400" b="0" i="0" dirty="0">
                <a:solidFill>
                  <a:srgbClr val="000000"/>
                </a:solidFill>
                <a:effectLst/>
                <a:latin typeface="Malgun Gothic" panose="020B0503020000020004" pitchFamily="50" charset="-127"/>
                <a:ea typeface="Malgun Gothic" panose="020B0503020000020004" pitchFamily="50" charset="-127"/>
              </a:rPr>
              <a:t>에 따라 단어 토큰화 과정에서 </a:t>
            </a:r>
            <a:r>
              <a:rPr lang="ko-KR" altLang="en-US" sz="1400" b="1" i="0" dirty="0">
                <a:solidFill>
                  <a:srgbClr val="FF0000"/>
                </a:solidFill>
                <a:effectLst/>
                <a:latin typeface="Malgun Gothic" panose="020B0503020000020004" pitchFamily="50" charset="-127"/>
                <a:ea typeface="Malgun Gothic" panose="020B0503020000020004" pitchFamily="50" charset="-127"/>
              </a:rPr>
              <a:t>각 단어가 어떤 품사로 쓰였는지를 구분 해놓는 작업</a:t>
            </a:r>
            <a:r>
              <a:rPr lang="ko-KR" altLang="en-US" sz="1400" b="0" i="0" dirty="0">
                <a:solidFill>
                  <a:srgbClr val="000000"/>
                </a:solidFill>
                <a:effectLst/>
                <a:latin typeface="Malgun Gothic" panose="020B0503020000020004" pitchFamily="50" charset="-127"/>
                <a:ea typeface="Malgun Gothic" panose="020B0503020000020004" pitchFamily="50" charset="-127"/>
              </a:rPr>
              <a:t>을 </a:t>
            </a:r>
            <a:r>
              <a:rPr lang="ko-KR" altLang="en-US" sz="1400" b="1" i="0" dirty="0">
                <a:solidFill>
                  <a:srgbClr val="FF0000"/>
                </a:solidFill>
                <a:effectLst/>
                <a:latin typeface="Malgun Gothic" panose="020B0503020000020004" pitchFamily="50" charset="-127"/>
                <a:ea typeface="Malgun Gothic" panose="020B0503020000020004" pitchFamily="50" charset="-127"/>
              </a:rPr>
              <a:t>품사 </a:t>
            </a:r>
            <a:r>
              <a:rPr lang="ko-KR" altLang="en-US" sz="1400" b="1" i="0" dirty="0" err="1">
                <a:solidFill>
                  <a:srgbClr val="FF0000"/>
                </a:solidFill>
                <a:effectLst/>
                <a:latin typeface="Malgun Gothic" panose="020B0503020000020004" pitchFamily="50" charset="-127"/>
                <a:ea typeface="Malgun Gothic" panose="020B0503020000020004" pitchFamily="50" charset="-127"/>
              </a:rPr>
              <a:t>태깅</a:t>
            </a:r>
            <a:r>
              <a:rPr lang="en-US" altLang="ko-KR" sz="1400" b="0" i="0" dirty="0">
                <a:solidFill>
                  <a:srgbClr val="000000"/>
                </a:solidFill>
                <a:effectLst/>
                <a:latin typeface="Malgun Gothic" panose="020B0503020000020004" pitchFamily="50" charset="-127"/>
                <a:ea typeface="Malgun Gothic" panose="020B0503020000020004" pitchFamily="50" charset="-127"/>
              </a:rPr>
              <a:t>(part-of-speech tagging)</a:t>
            </a:r>
            <a:r>
              <a:rPr lang="ko-KR" altLang="en-US" sz="1400" b="0" i="0" dirty="0">
                <a:solidFill>
                  <a:srgbClr val="000000"/>
                </a:solidFill>
                <a:effectLst/>
                <a:latin typeface="Malgun Gothic" panose="020B0503020000020004" pitchFamily="50" charset="-127"/>
                <a:ea typeface="Malgun Gothic" panose="020B0503020000020004" pitchFamily="50" charset="-127"/>
              </a:rPr>
              <a:t>이라고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ko-KR" altLang="en-US" sz="1400" dirty="0"/>
          </a:p>
        </p:txBody>
      </p:sp>
      <p:sp>
        <p:nvSpPr>
          <p:cNvPr id="6" name="TextBox 5">
            <a:extLst>
              <a:ext uri="{FF2B5EF4-FFF2-40B4-BE49-F238E27FC236}">
                <a16:creationId xmlns:a16="http://schemas.microsoft.com/office/drawing/2014/main" id="{3716B682-3B51-45EA-89D5-6E94CD9DD831}"/>
              </a:ext>
            </a:extLst>
          </p:cNvPr>
          <p:cNvSpPr txBox="1"/>
          <p:nvPr/>
        </p:nvSpPr>
        <p:spPr>
          <a:xfrm>
            <a:off x="137160" y="2479462"/>
            <a:ext cx="11495776" cy="1600438"/>
          </a:xfrm>
          <a:prstGeom prst="rect">
            <a:avLst/>
          </a:prstGeom>
          <a:noFill/>
        </p:spPr>
        <p:txBody>
          <a:bodyPr wrap="none" rtlCol="0">
            <a:spAutoFit/>
          </a:bodyPr>
          <a:lstStyle/>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자연어 처리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KoNLPy</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파이썬 패키지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KoNLPy</a:t>
            </a:r>
            <a:r>
              <a:rPr lang="ko-KR" altLang="en-US" sz="1400" b="0" i="0" dirty="0">
                <a:solidFill>
                  <a:srgbClr val="000000"/>
                </a:solidFill>
                <a:effectLst/>
                <a:latin typeface="Malgun Gothic" panose="020B0503020000020004" pitchFamily="50" charset="-127"/>
                <a:ea typeface="Malgun Gothic" panose="020B0503020000020004" pitchFamily="50" charset="-127"/>
              </a:rPr>
              <a:t>를 통해서 사용할 수 있는 형태소 분석기</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Okt</a:t>
            </a:r>
            <a:r>
              <a:rPr lang="en-US" altLang="ko-KR" sz="1400" b="0" i="0" dirty="0">
                <a:solidFill>
                  <a:srgbClr val="000000"/>
                </a:solidFill>
                <a:effectLst/>
                <a:latin typeface="Malgun Gothic" panose="020B0503020000020004" pitchFamily="50" charset="-127"/>
                <a:ea typeface="Malgun Gothic" panose="020B0503020000020004" pitchFamily="50" charset="-127"/>
              </a:rPr>
              <a:t>(Open Korea Text),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메캅</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Mecab</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코모란</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Komoran</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한나눔</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Hannanum</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꼬꼬마</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Kkma</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조사를 기본적으로 분리하기 때문에 한국어 전처리에 형태소 분석기를 사용하는 것은 유용</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형태소 분석기를 사용한다는 것은 단어 토큰화가 아니라 정확히는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(morpheme) </a:t>
            </a:r>
            <a:r>
              <a:rPr lang="ko-KR" altLang="en-US" sz="1400" b="0" i="0" dirty="0">
                <a:solidFill>
                  <a:srgbClr val="000000"/>
                </a:solidFill>
                <a:effectLst/>
                <a:latin typeface="Malgun Gothic" panose="020B0503020000020004" pitchFamily="50" charset="-127"/>
                <a:ea typeface="Malgun Gothic" panose="020B0503020000020004" pitchFamily="50" charset="-127"/>
              </a:rPr>
              <a:t>단위로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형태소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(morpheme tokenization)</a:t>
            </a:r>
            <a:r>
              <a:rPr lang="ko-KR" altLang="en-US" sz="1400" b="0" i="0" dirty="0">
                <a:solidFill>
                  <a:srgbClr val="000000"/>
                </a:solidFill>
                <a:effectLst/>
                <a:latin typeface="Malgun Gothic" panose="020B0503020000020004" pitchFamily="50" charset="-127"/>
                <a:ea typeface="Malgun Gothic" panose="020B0503020000020004" pitchFamily="50" charset="-127"/>
              </a:rPr>
              <a:t>를 수행하게 됨을 뜻함</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p:txBody>
      </p:sp>
      <p:pic>
        <p:nvPicPr>
          <p:cNvPr id="8" name="그림 7" descr="텍스트이(가) 표시된 사진&#10;&#10;자동 생성된 설명">
            <a:extLst>
              <a:ext uri="{FF2B5EF4-FFF2-40B4-BE49-F238E27FC236}">
                <a16:creationId xmlns:a16="http://schemas.microsoft.com/office/drawing/2014/main" id="{28F391DB-D2A4-48E5-8AB2-A3A8CE839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98" y="4248786"/>
            <a:ext cx="6289241" cy="2428346"/>
          </a:xfrm>
          <a:prstGeom prst="rect">
            <a:avLst/>
          </a:prstGeom>
        </p:spPr>
      </p:pic>
      <p:sp>
        <p:nvSpPr>
          <p:cNvPr id="9" name="TextBox 8">
            <a:extLst>
              <a:ext uri="{FF2B5EF4-FFF2-40B4-BE49-F238E27FC236}">
                <a16:creationId xmlns:a16="http://schemas.microsoft.com/office/drawing/2014/main" id="{8E03FA62-8087-4D35-B8C9-46E60F892033}"/>
              </a:ext>
            </a:extLst>
          </p:cNvPr>
          <p:cNvSpPr txBox="1"/>
          <p:nvPr/>
        </p:nvSpPr>
        <p:spPr>
          <a:xfrm>
            <a:off x="8001000" y="4878183"/>
            <a:ext cx="3779520" cy="1169551"/>
          </a:xfrm>
          <a:prstGeom prst="rect">
            <a:avLst/>
          </a:prstGeom>
          <a:noFill/>
          <a:ln>
            <a:solidFill>
              <a:schemeClr val="tx1"/>
            </a:solidFill>
          </a:ln>
        </p:spPr>
        <p:txBody>
          <a:bodyPr wrap="square" rtlCol="0">
            <a:spAutoFit/>
          </a:bodyPr>
          <a:lstStyle/>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ex) </a:t>
            </a:r>
            <a:r>
              <a:rPr lang="en-US" altLang="ko-KR" sz="1400" b="1" i="0" dirty="0" err="1">
                <a:solidFill>
                  <a:srgbClr val="000000"/>
                </a:solidFill>
                <a:effectLst/>
                <a:latin typeface="Malgun Gothic" panose="020B0503020000020004" pitchFamily="50" charset="-127"/>
                <a:ea typeface="Malgun Gothic" panose="020B0503020000020004" pitchFamily="50" charset="-127"/>
              </a:rPr>
              <a:t>Okt</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 분석기로 토큰화를 시도</a:t>
            </a:r>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1) morphs :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 추출</a:t>
            </a:r>
            <a:br>
              <a:rPr lang="ko-KR" altLang="en-US" sz="1400" b="1" i="0" dirty="0">
                <a:solidFill>
                  <a:srgbClr val="000000"/>
                </a:solidFill>
                <a:effectLst/>
                <a:latin typeface="Malgun Gothic" panose="020B0503020000020004" pitchFamily="50" charset="-127"/>
                <a:ea typeface="Malgun Gothic" panose="020B0503020000020004" pitchFamily="50" charset="-127"/>
              </a:rPr>
            </a:br>
            <a:r>
              <a:rPr lang="en-US" altLang="ko-KR" sz="1400" b="1" i="0" dirty="0">
                <a:solidFill>
                  <a:srgbClr val="000000"/>
                </a:solidFill>
                <a:effectLst/>
                <a:latin typeface="Malgun Gothic" panose="020B0503020000020004" pitchFamily="50" charset="-127"/>
                <a:ea typeface="Malgun Gothic" panose="020B0503020000020004" pitchFamily="50" charset="-127"/>
              </a:rPr>
              <a:t>2) pos : </a:t>
            </a:r>
            <a:r>
              <a:rPr lang="ko-KR" altLang="en-US" sz="1400" b="1" i="0" dirty="0">
                <a:solidFill>
                  <a:srgbClr val="000000"/>
                </a:solidFill>
                <a:effectLst/>
                <a:latin typeface="Malgun Gothic" panose="020B0503020000020004" pitchFamily="50" charset="-127"/>
                <a:ea typeface="Malgun Gothic" panose="020B0503020000020004" pitchFamily="50" charset="-127"/>
              </a:rPr>
              <a:t>품사 </a:t>
            </a:r>
            <a:r>
              <a:rPr lang="ko-KR" altLang="en-US" sz="1400" b="1" i="0" dirty="0" err="1">
                <a:solidFill>
                  <a:srgbClr val="000000"/>
                </a:solidFill>
                <a:effectLst/>
                <a:latin typeface="Malgun Gothic" panose="020B0503020000020004" pitchFamily="50" charset="-127"/>
                <a:ea typeface="Malgun Gothic" panose="020B0503020000020004" pitchFamily="50" charset="-127"/>
              </a:rPr>
              <a:t>태깅</a:t>
            </a:r>
            <a:r>
              <a:rPr lang="en-US" altLang="ko-KR" sz="1400" b="1" i="0" dirty="0">
                <a:solidFill>
                  <a:srgbClr val="000000"/>
                </a:solidFill>
                <a:effectLst/>
                <a:latin typeface="Malgun Gothic" panose="020B0503020000020004" pitchFamily="50" charset="-127"/>
                <a:ea typeface="Malgun Gothic" panose="020B0503020000020004" pitchFamily="50" charset="-127"/>
              </a:rPr>
              <a:t>(Part-of-speech tagging)</a:t>
            </a:r>
            <a:br>
              <a:rPr lang="en-US" altLang="ko-KR" sz="1400" b="1" i="0" dirty="0">
                <a:solidFill>
                  <a:srgbClr val="000000"/>
                </a:solidFill>
                <a:effectLst/>
                <a:latin typeface="Malgun Gothic" panose="020B0503020000020004" pitchFamily="50" charset="-127"/>
                <a:ea typeface="Malgun Gothic" panose="020B0503020000020004" pitchFamily="50" charset="-127"/>
              </a:rPr>
            </a:br>
            <a:r>
              <a:rPr lang="en-US" altLang="ko-KR" sz="1400" b="1" i="0" dirty="0">
                <a:solidFill>
                  <a:srgbClr val="000000"/>
                </a:solidFill>
                <a:effectLst/>
                <a:latin typeface="Malgun Gothic" panose="020B0503020000020004" pitchFamily="50" charset="-127"/>
                <a:ea typeface="Malgun Gothic" panose="020B0503020000020004" pitchFamily="50" charset="-127"/>
              </a:rPr>
              <a:t>3) nouns : </a:t>
            </a:r>
            <a:r>
              <a:rPr lang="ko-KR" altLang="en-US" sz="1400" b="1" i="0" dirty="0">
                <a:solidFill>
                  <a:srgbClr val="000000"/>
                </a:solidFill>
                <a:effectLst/>
                <a:latin typeface="Malgun Gothic" panose="020B0503020000020004" pitchFamily="50" charset="-127"/>
                <a:ea typeface="Malgun Gothic" panose="020B0503020000020004" pitchFamily="50" charset="-127"/>
              </a:rPr>
              <a:t>명사 추출</a:t>
            </a:r>
          </a:p>
        </p:txBody>
      </p:sp>
      <p:cxnSp>
        <p:nvCxnSpPr>
          <p:cNvPr id="11" name="직선 화살표 연결선 10">
            <a:extLst>
              <a:ext uri="{FF2B5EF4-FFF2-40B4-BE49-F238E27FC236}">
                <a16:creationId xmlns:a16="http://schemas.microsoft.com/office/drawing/2014/main" id="{360B8DF6-B066-4FA1-84AB-04C9771F5135}"/>
              </a:ext>
            </a:extLst>
          </p:cNvPr>
          <p:cNvCxnSpPr>
            <a:stCxn id="8" idx="3"/>
          </p:cNvCxnSpPr>
          <p:nvPr/>
        </p:nvCxnSpPr>
        <p:spPr>
          <a:xfrm flipV="1">
            <a:off x="6923839" y="5462958"/>
            <a:ext cx="90952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AF03F53-ED28-4A3D-90D6-F183574AF670}"/>
              </a:ext>
            </a:extLst>
          </p:cNvPr>
          <p:cNvSpPr txBox="1"/>
          <p:nvPr/>
        </p:nvSpPr>
        <p:spPr>
          <a:xfrm>
            <a:off x="11587774" y="119466"/>
            <a:ext cx="461986" cy="307777"/>
          </a:xfrm>
          <a:prstGeom prst="rect">
            <a:avLst/>
          </a:prstGeom>
          <a:noFill/>
        </p:spPr>
        <p:txBody>
          <a:bodyPr wrap="square" rtlCol="0">
            <a:spAutoFit/>
          </a:bodyPr>
          <a:lstStyle/>
          <a:p>
            <a:r>
              <a:rPr lang="en-US" altLang="ko-KR" sz="1400" dirty="0"/>
              <a:t>-9-</a:t>
            </a:r>
            <a:endParaRPr lang="ko-KR" altLang="en-US" sz="1400" dirty="0"/>
          </a:p>
        </p:txBody>
      </p:sp>
    </p:spTree>
    <p:extLst>
      <p:ext uri="{BB962C8B-B14F-4D97-AF65-F5344CB8AC3E}">
        <p14:creationId xmlns:p14="http://schemas.microsoft.com/office/powerpoint/2010/main" val="370526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D16B616F-B264-43F2-B54D-F69C4F15E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3" y="106690"/>
            <a:ext cx="5714117" cy="3173906"/>
          </a:xfrm>
          <a:prstGeom prst="rect">
            <a:avLst/>
          </a:prstGeom>
        </p:spPr>
      </p:pic>
      <p:pic>
        <p:nvPicPr>
          <p:cNvPr id="5" name="그림 4" descr="텍스트이(가) 표시된 사진&#10;&#10;자동 생성된 설명">
            <a:extLst>
              <a:ext uri="{FF2B5EF4-FFF2-40B4-BE49-F238E27FC236}">
                <a16:creationId xmlns:a16="http://schemas.microsoft.com/office/drawing/2014/main" id="{DCB2C619-EE4A-4985-9A84-3C05560F4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42" y="3429000"/>
            <a:ext cx="5571877" cy="3085866"/>
          </a:xfrm>
          <a:prstGeom prst="rect">
            <a:avLst/>
          </a:prstGeom>
        </p:spPr>
      </p:pic>
      <p:pic>
        <p:nvPicPr>
          <p:cNvPr id="7" name="그림 6">
            <a:extLst>
              <a:ext uri="{FF2B5EF4-FFF2-40B4-BE49-F238E27FC236}">
                <a16:creationId xmlns:a16="http://schemas.microsoft.com/office/drawing/2014/main" id="{12E003BF-1A02-4890-B1E8-D8808896D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4161"/>
            <a:ext cx="5907157" cy="1234440"/>
          </a:xfrm>
          <a:prstGeom prst="rect">
            <a:avLst/>
          </a:prstGeom>
        </p:spPr>
      </p:pic>
      <p:sp>
        <p:nvSpPr>
          <p:cNvPr id="8" name="TextBox 7">
            <a:extLst>
              <a:ext uri="{FF2B5EF4-FFF2-40B4-BE49-F238E27FC236}">
                <a16:creationId xmlns:a16="http://schemas.microsoft.com/office/drawing/2014/main" id="{CB47DD40-EE7C-4CF6-A771-0AC112DF1DF6}"/>
              </a:ext>
            </a:extLst>
          </p:cNvPr>
          <p:cNvSpPr txBox="1"/>
          <p:nvPr/>
        </p:nvSpPr>
        <p:spPr>
          <a:xfrm>
            <a:off x="11531600" y="119466"/>
            <a:ext cx="518160" cy="307777"/>
          </a:xfrm>
          <a:prstGeom prst="rect">
            <a:avLst/>
          </a:prstGeom>
          <a:noFill/>
        </p:spPr>
        <p:txBody>
          <a:bodyPr wrap="square" rtlCol="0">
            <a:spAutoFit/>
          </a:bodyPr>
          <a:lstStyle/>
          <a:p>
            <a:r>
              <a:rPr lang="en-US" altLang="ko-KR" sz="1400" dirty="0"/>
              <a:t>-10-</a:t>
            </a:r>
            <a:endParaRPr lang="ko-KR" altLang="en-US" sz="1400" dirty="0"/>
          </a:p>
        </p:txBody>
      </p:sp>
    </p:spTree>
    <p:extLst>
      <p:ext uri="{BB962C8B-B14F-4D97-AF65-F5344CB8AC3E}">
        <p14:creationId xmlns:p14="http://schemas.microsoft.com/office/powerpoint/2010/main" val="227657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862C3-B1D3-4C31-B98C-5C7EB0FDDD13}"/>
              </a:ext>
            </a:extLst>
          </p:cNvPr>
          <p:cNvSpPr txBox="1"/>
          <p:nvPr/>
        </p:nvSpPr>
        <p:spPr>
          <a:xfrm>
            <a:off x="0" y="121920"/>
            <a:ext cx="5034327"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 </a:t>
            </a:r>
            <a:r>
              <a:rPr lang="ko-KR" altLang="en-US" b="1" i="0" dirty="0">
                <a:solidFill>
                  <a:srgbClr val="000000"/>
                </a:solidFill>
                <a:effectLst/>
                <a:latin typeface="Malgun Gothic" panose="020B0503020000020004" pitchFamily="50" charset="-127"/>
                <a:ea typeface="Malgun Gothic" panose="020B0503020000020004" pitchFamily="50" charset="-127"/>
              </a:rPr>
              <a:t>정제</a:t>
            </a:r>
            <a:r>
              <a:rPr lang="en-US" altLang="ko-KR" b="1" i="0" dirty="0">
                <a:solidFill>
                  <a:srgbClr val="000000"/>
                </a:solidFill>
                <a:effectLst/>
                <a:latin typeface="Malgun Gothic" panose="020B0503020000020004" pitchFamily="50" charset="-127"/>
                <a:ea typeface="Malgun Gothic" panose="020B0503020000020004" pitchFamily="50" charset="-127"/>
              </a:rPr>
              <a:t>(Cleaning) and </a:t>
            </a:r>
            <a:r>
              <a:rPr lang="ko-KR" altLang="en-US" b="1" i="0" dirty="0">
                <a:solidFill>
                  <a:srgbClr val="000000"/>
                </a:solidFill>
                <a:effectLst/>
                <a:latin typeface="Malgun Gothic" panose="020B0503020000020004" pitchFamily="50" charset="-127"/>
                <a:ea typeface="Malgun Gothic" panose="020B0503020000020004" pitchFamily="50" charset="-127"/>
              </a:rPr>
              <a:t>정규화</a:t>
            </a:r>
            <a:r>
              <a:rPr lang="en-US" altLang="ko-KR" b="1" i="0" dirty="0">
                <a:solidFill>
                  <a:srgbClr val="000000"/>
                </a:solidFill>
                <a:effectLst/>
                <a:latin typeface="Malgun Gothic" panose="020B0503020000020004" pitchFamily="50" charset="-127"/>
                <a:ea typeface="Malgun Gothic" panose="020B0503020000020004" pitchFamily="50" charset="-127"/>
              </a:rPr>
              <a:t>(Normalization)</a:t>
            </a:r>
          </a:p>
        </p:txBody>
      </p:sp>
      <p:sp>
        <p:nvSpPr>
          <p:cNvPr id="3" name="TextBox 2">
            <a:extLst>
              <a:ext uri="{FF2B5EF4-FFF2-40B4-BE49-F238E27FC236}">
                <a16:creationId xmlns:a16="http://schemas.microsoft.com/office/drawing/2014/main" id="{D6F2CBAC-CCC1-4149-93C3-4C10EDCC9B34}"/>
              </a:ext>
            </a:extLst>
          </p:cNvPr>
          <p:cNvSpPr txBox="1"/>
          <p:nvPr/>
        </p:nvSpPr>
        <p:spPr>
          <a:xfrm>
            <a:off x="167640" y="598112"/>
            <a:ext cx="9315371" cy="2246769"/>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토큰화 작업 전</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후에는 텍스트 데이터를 용도에 맞게 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a:t>
            </a:r>
            <a:r>
              <a:rPr lang="ko-KR" altLang="en-US" sz="1400" b="0" i="0" dirty="0">
                <a:solidFill>
                  <a:srgbClr val="000000"/>
                </a:solidFill>
                <a:effectLst/>
                <a:latin typeface="Malgun Gothic" panose="020B0503020000020004" pitchFamily="50" charset="-127"/>
                <a:ea typeface="Malgun Gothic" panose="020B0503020000020004" pitchFamily="50" charset="-127"/>
              </a:rPr>
              <a:t>및 정규화</a:t>
            </a:r>
            <a:r>
              <a:rPr lang="en-US" altLang="ko-KR" sz="1400" b="0" i="0" dirty="0">
                <a:solidFill>
                  <a:srgbClr val="000000"/>
                </a:solidFill>
                <a:effectLst/>
                <a:latin typeface="Malgun Gothic" panose="020B0503020000020004" pitchFamily="50" charset="-127"/>
                <a:ea typeface="Malgun Gothic" panose="020B0503020000020004" pitchFamily="50" charset="-127"/>
              </a:rPr>
              <a:t>(normalization)</a:t>
            </a:r>
            <a:r>
              <a:rPr lang="ko-KR" altLang="en-US" sz="1400" b="0" i="0" dirty="0">
                <a:solidFill>
                  <a:srgbClr val="000000"/>
                </a:solidFill>
                <a:effectLst/>
                <a:latin typeface="Malgun Gothic" panose="020B0503020000020004" pitchFamily="50" charset="-127"/>
                <a:ea typeface="Malgun Gothic" panose="020B0503020000020004" pitchFamily="50" charset="-127"/>
              </a:rPr>
              <a:t>하는 일이 필요</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 </a:t>
            </a:r>
            <a:r>
              <a:rPr lang="ko-KR" altLang="en-US" sz="1400" b="0" i="0" dirty="0">
                <a:solidFill>
                  <a:srgbClr val="000000"/>
                </a:solidFill>
                <a:effectLst/>
                <a:latin typeface="Malgun Gothic" panose="020B0503020000020004" pitchFamily="50" charset="-127"/>
                <a:ea typeface="Malgun Gothic" panose="020B0503020000020004" pitchFamily="50" charset="-127"/>
              </a:rPr>
              <a:t>갖고 있는 코퍼스로부터 노이즈 데이터를 제거</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정규화</a:t>
            </a:r>
            <a:r>
              <a:rPr lang="en-US" altLang="ko-KR" sz="1400" b="0" i="0" dirty="0">
                <a:solidFill>
                  <a:srgbClr val="000000"/>
                </a:solidFill>
                <a:effectLst/>
                <a:latin typeface="Malgun Gothic" panose="020B0503020000020004" pitchFamily="50" charset="-127"/>
                <a:ea typeface="Malgun Gothic" panose="020B0503020000020004" pitchFamily="50" charset="-127"/>
              </a:rPr>
              <a:t>(normalization) : </a:t>
            </a:r>
            <a:r>
              <a:rPr lang="ko-KR" altLang="en-US" sz="1400" b="0" i="0" dirty="0">
                <a:solidFill>
                  <a:srgbClr val="000000"/>
                </a:solidFill>
                <a:effectLst/>
                <a:latin typeface="Malgun Gothic" panose="020B0503020000020004" pitchFamily="50" charset="-127"/>
                <a:ea typeface="Malgun Gothic" panose="020B0503020000020004" pitchFamily="50" charset="-127"/>
              </a:rPr>
              <a:t>표현 방법이 다른 단어들을 통합시켜서 같은 단어로 만듦</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정제 작업은 토큰화 작업에 방해가 되는 부분들을 배제시키기 위해 토큰화 작업보다 앞서 이루어지기도 하지만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토큰화 작업 이후에도 남아있는 노이즈들을 제거하기위해 지속적으로 실시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사실 완벽한 정제 작업은 어려운 편이라서</a:t>
            </a:r>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dirty="0">
                <a:solidFill>
                  <a:srgbClr val="000000"/>
                </a:solidFill>
                <a:latin typeface="Malgun Gothic" panose="020B0503020000020004" pitchFamily="50" charset="-127"/>
                <a:ea typeface="Malgun Gothic" panose="020B0503020000020004" pitchFamily="50" charset="-127"/>
              </a:rPr>
              <a:t>대부분 </a:t>
            </a:r>
            <a:r>
              <a:rPr lang="ko-KR" altLang="en-US" sz="1400" b="0" i="0" dirty="0">
                <a:solidFill>
                  <a:srgbClr val="000000"/>
                </a:solidFill>
                <a:effectLst/>
                <a:latin typeface="Malgun Gothic" panose="020B0503020000020004" pitchFamily="50" charset="-127"/>
                <a:ea typeface="Malgun Gothic" panose="020B0503020000020004" pitchFamily="50" charset="-127"/>
              </a:rPr>
              <a:t>일종의 합의점을 찾음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4" name="TextBox 3">
            <a:extLst>
              <a:ext uri="{FF2B5EF4-FFF2-40B4-BE49-F238E27FC236}">
                <a16:creationId xmlns:a16="http://schemas.microsoft.com/office/drawing/2014/main" id="{35D754C8-8975-44C5-A487-6BEB9881AE07}"/>
              </a:ext>
            </a:extLst>
          </p:cNvPr>
          <p:cNvSpPr txBox="1"/>
          <p:nvPr/>
        </p:nvSpPr>
        <p:spPr>
          <a:xfrm>
            <a:off x="167640" y="3206655"/>
            <a:ext cx="8066632" cy="1384995"/>
          </a:xfrm>
          <a:prstGeom prst="rect">
            <a:avLst/>
          </a:prstGeom>
          <a:noFill/>
        </p:spPr>
        <p:txBody>
          <a:bodyPr wrap="none" rtlCol="0">
            <a:spAutoFit/>
          </a:bodyPr>
          <a:lstStyle/>
          <a:p>
            <a:endParaRPr lang="en-US" altLang="ko-KR" sz="1400" dirty="0"/>
          </a:p>
          <a:p>
            <a:pPr marL="285750" indent="-285750" algn="l">
              <a:buFont typeface="Wingdings" panose="05000000000000000000" pitchFamily="2" charset="2"/>
              <a:buChar char="§"/>
            </a:pPr>
            <a:r>
              <a:rPr lang="ko-KR" altLang="en-US" sz="1400" b="0" i="0" dirty="0">
                <a:solidFill>
                  <a:srgbClr val="000000"/>
                </a:solidFill>
                <a:effectLst/>
                <a:ea typeface="Malgun Gothic" panose="020B0503020000020004" pitchFamily="50" charset="-127"/>
              </a:rPr>
              <a:t>필요에 따라 같은 의미를 갖고 있음에도</a:t>
            </a:r>
            <a:r>
              <a:rPr lang="en-US" altLang="ko-KR" sz="1400" b="0" i="0" dirty="0">
                <a:solidFill>
                  <a:srgbClr val="000000"/>
                </a:solidFill>
                <a:effectLst/>
                <a:ea typeface="Malgun Gothic" panose="020B0503020000020004" pitchFamily="50" charset="-127"/>
              </a:rPr>
              <a:t>, </a:t>
            </a:r>
            <a:r>
              <a:rPr lang="ko-KR" altLang="en-US" sz="1400" b="0" i="0" dirty="0">
                <a:solidFill>
                  <a:srgbClr val="000000"/>
                </a:solidFill>
                <a:effectLst/>
                <a:ea typeface="Malgun Gothic" panose="020B0503020000020004" pitchFamily="50" charset="-127"/>
              </a:rPr>
              <a:t>표기가 다른 단어들을 하나의 단어로 </a:t>
            </a:r>
            <a:r>
              <a:rPr lang="ko-KR" altLang="en-US" sz="1400" b="0" i="0" dirty="0" err="1">
                <a:solidFill>
                  <a:srgbClr val="000000"/>
                </a:solidFill>
                <a:effectLst/>
                <a:ea typeface="Malgun Gothic" panose="020B0503020000020004" pitchFamily="50" charset="-127"/>
              </a:rPr>
              <a:t>정규화하</a:t>
            </a:r>
            <a:r>
              <a:rPr lang="ko-KR" altLang="en-US" sz="1400" dirty="0" err="1">
                <a:solidFill>
                  <a:srgbClr val="000000"/>
                </a:solidFill>
                <a:ea typeface="Malgun Gothic" panose="020B0503020000020004" pitchFamily="50" charset="-127"/>
              </a:rPr>
              <a:t>는</a:t>
            </a:r>
            <a:r>
              <a:rPr lang="ko-KR" altLang="en-US" sz="1400" dirty="0">
                <a:solidFill>
                  <a:srgbClr val="000000"/>
                </a:solidFill>
                <a:ea typeface="Malgun Gothic" panose="020B0503020000020004" pitchFamily="50" charset="-127"/>
              </a:rPr>
              <a:t> </a:t>
            </a:r>
            <a:r>
              <a:rPr lang="ko-KR" altLang="en-US" sz="1400" b="0" i="0" dirty="0">
                <a:solidFill>
                  <a:srgbClr val="000000"/>
                </a:solidFill>
                <a:effectLst/>
                <a:ea typeface="Malgun Gothic" panose="020B0503020000020004" pitchFamily="50" charset="-127"/>
              </a:rPr>
              <a:t>방법</a:t>
            </a:r>
            <a:endParaRPr lang="en-US" altLang="ko-KR" sz="1400" b="0" i="0" dirty="0">
              <a:solidFill>
                <a:srgbClr val="000000"/>
              </a:solidFill>
              <a:effectLst/>
              <a:ea typeface="Malgun Gothic" panose="020B0503020000020004" pitchFamily="50" charset="-127"/>
            </a:endParaRPr>
          </a:p>
          <a:p>
            <a:pPr algn="l"/>
            <a:endParaRPr lang="en-US" altLang="ko-KR" sz="1400" b="0" i="0" dirty="0">
              <a:solidFill>
                <a:srgbClr val="000000"/>
              </a:solidFill>
              <a:effectLst/>
              <a:ea typeface="Malgun Gothic" panose="020B0503020000020004" pitchFamily="50" charset="-127"/>
            </a:endParaRPr>
          </a:p>
          <a:p>
            <a:pPr marL="285750" indent="-285750" algn="l">
              <a:buFont typeface="Wingdings" panose="05000000000000000000" pitchFamily="2" charset="2"/>
              <a:buChar char="§"/>
            </a:pPr>
            <a:r>
              <a:rPr lang="en-US" altLang="ko-KR" sz="1400" dirty="0">
                <a:solidFill>
                  <a:srgbClr val="000000"/>
                </a:solidFill>
                <a:ea typeface="Malgun Gothic" panose="020B0503020000020004" pitchFamily="50" charset="-127"/>
              </a:rPr>
              <a:t>USA</a:t>
            </a:r>
            <a:r>
              <a:rPr lang="ko-KR" altLang="en-US" sz="1400" dirty="0">
                <a:solidFill>
                  <a:srgbClr val="000000"/>
                </a:solidFill>
                <a:ea typeface="Malgun Gothic" panose="020B0503020000020004" pitchFamily="50" charset="-127"/>
              </a:rPr>
              <a:t>와 </a:t>
            </a:r>
            <a:r>
              <a:rPr lang="en-US" altLang="ko-KR" sz="1400" dirty="0">
                <a:solidFill>
                  <a:srgbClr val="000000"/>
                </a:solidFill>
                <a:ea typeface="Malgun Gothic" panose="020B0503020000020004" pitchFamily="50" charset="-127"/>
              </a:rPr>
              <a:t>US</a:t>
            </a:r>
            <a:r>
              <a:rPr lang="ko-KR" altLang="en-US" sz="1400" dirty="0">
                <a:solidFill>
                  <a:srgbClr val="000000"/>
                </a:solidFill>
                <a:ea typeface="Malgun Gothic" panose="020B0503020000020004" pitchFamily="50" charset="-127"/>
              </a:rPr>
              <a:t>는 같은 의미이므로 </a:t>
            </a:r>
            <a:r>
              <a:rPr lang="ko-KR" altLang="en-US" sz="1400" dirty="0" err="1">
                <a:solidFill>
                  <a:srgbClr val="000000"/>
                </a:solidFill>
                <a:ea typeface="Malgun Gothic" panose="020B0503020000020004" pitchFamily="50" charset="-127"/>
              </a:rPr>
              <a:t>정규화하여</a:t>
            </a:r>
            <a:r>
              <a:rPr lang="ko-KR" altLang="en-US" sz="1400" dirty="0">
                <a:solidFill>
                  <a:srgbClr val="000000"/>
                </a:solidFill>
                <a:ea typeface="Malgun Gothic" panose="020B0503020000020004" pitchFamily="50" charset="-127"/>
              </a:rPr>
              <a:t> </a:t>
            </a:r>
            <a:r>
              <a:rPr lang="en-US" altLang="ko-KR" sz="1400" dirty="0">
                <a:solidFill>
                  <a:srgbClr val="000000"/>
                </a:solidFill>
                <a:ea typeface="Malgun Gothic" panose="020B0503020000020004" pitchFamily="50" charset="-127"/>
              </a:rPr>
              <a:t>US</a:t>
            </a:r>
            <a:r>
              <a:rPr lang="ko-KR" altLang="en-US" sz="1400" dirty="0">
                <a:solidFill>
                  <a:srgbClr val="000000"/>
                </a:solidFill>
                <a:ea typeface="Malgun Gothic" panose="020B0503020000020004" pitchFamily="50" charset="-127"/>
              </a:rPr>
              <a:t>를 찾아도 </a:t>
            </a:r>
            <a:r>
              <a:rPr lang="en-US" altLang="ko-KR" sz="1400" dirty="0">
                <a:solidFill>
                  <a:srgbClr val="000000"/>
                </a:solidFill>
                <a:ea typeface="Malgun Gothic" panose="020B0503020000020004" pitchFamily="50" charset="-127"/>
              </a:rPr>
              <a:t>USA</a:t>
            </a:r>
            <a:r>
              <a:rPr lang="ko-KR" altLang="en-US" sz="1400" dirty="0">
                <a:solidFill>
                  <a:srgbClr val="000000"/>
                </a:solidFill>
                <a:ea typeface="Malgun Gothic" panose="020B0503020000020004" pitchFamily="50" charset="-127"/>
              </a:rPr>
              <a:t>도 함께 찾을 수 있게 설정</a:t>
            </a:r>
            <a:endParaRPr lang="en-US" altLang="ko-KR" sz="1400" dirty="0">
              <a:solidFill>
                <a:srgbClr val="000000"/>
              </a:solidFill>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ea typeface="Malgun Gothic" panose="020B0503020000020004" pitchFamily="50" charset="-127"/>
              </a:rPr>
              <a:t>표기가 다른 단어들을 통합하는 방법</a:t>
            </a:r>
            <a:r>
              <a:rPr lang="en-US" altLang="ko-KR" sz="1400" b="0" i="0" dirty="0">
                <a:solidFill>
                  <a:srgbClr val="000000"/>
                </a:solidFill>
                <a:effectLst/>
                <a:ea typeface="Malgun Gothic" panose="020B0503020000020004" pitchFamily="50" charset="-127"/>
              </a:rPr>
              <a:t>:</a:t>
            </a:r>
            <a:r>
              <a:rPr lang="ko-KR" altLang="en-US" sz="1400" b="0" i="0" dirty="0">
                <a:solidFill>
                  <a:srgbClr val="000000"/>
                </a:solidFill>
                <a:effectLst/>
                <a:ea typeface="Malgun Gothic" panose="020B0503020000020004" pitchFamily="50" charset="-127"/>
              </a:rPr>
              <a:t> </a:t>
            </a:r>
            <a:r>
              <a:rPr lang="ko-KR" altLang="en-US" sz="1400" b="1" i="0" dirty="0">
                <a:solidFill>
                  <a:srgbClr val="FF0000"/>
                </a:solidFill>
                <a:effectLst/>
                <a:ea typeface="Malgun Gothic" panose="020B0503020000020004" pitchFamily="50" charset="-127"/>
              </a:rPr>
              <a:t>어간 추출</a:t>
            </a:r>
            <a:r>
              <a:rPr lang="en-US" altLang="ko-KR" sz="1400" b="1" i="0" dirty="0">
                <a:solidFill>
                  <a:srgbClr val="FF0000"/>
                </a:solidFill>
                <a:effectLst/>
                <a:ea typeface="Malgun Gothic" panose="020B0503020000020004" pitchFamily="50" charset="-127"/>
              </a:rPr>
              <a:t>(stemming)</a:t>
            </a:r>
            <a:r>
              <a:rPr lang="ko-KR" altLang="en-US" sz="1400" b="0" i="0" dirty="0">
                <a:solidFill>
                  <a:srgbClr val="000000"/>
                </a:solidFill>
                <a:effectLst/>
                <a:ea typeface="Malgun Gothic" panose="020B0503020000020004" pitchFamily="50" charset="-127"/>
              </a:rPr>
              <a:t>과 </a:t>
            </a:r>
            <a:r>
              <a:rPr lang="ko-KR" altLang="en-US" sz="1400" b="1" i="0" dirty="0">
                <a:solidFill>
                  <a:srgbClr val="FF0000"/>
                </a:solidFill>
                <a:effectLst/>
                <a:ea typeface="Malgun Gothic" panose="020B0503020000020004" pitchFamily="50" charset="-127"/>
              </a:rPr>
              <a:t>표제어 추출</a:t>
            </a:r>
            <a:r>
              <a:rPr lang="en-US" altLang="ko-KR" sz="1400" b="1" i="0" dirty="0">
                <a:solidFill>
                  <a:srgbClr val="FF0000"/>
                </a:solidFill>
                <a:effectLst/>
                <a:ea typeface="Malgun Gothic" panose="020B0503020000020004" pitchFamily="50" charset="-127"/>
              </a:rPr>
              <a:t>(</a:t>
            </a:r>
            <a:r>
              <a:rPr lang="en-US" altLang="ko-KR" sz="1400" b="1" i="0" dirty="0" err="1">
                <a:solidFill>
                  <a:srgbClr val="FF0000"/>
                </a:solidFill>
                <a:effectLst/>
                <a:ea typeface="Malgun Gothic" panose="020B0503020000020004" pitchFamily="50" charset="-127"/>
              </a:rPr>
              <a:t>lemmatizaiton</a:t>
            </a:r>
            <a:r>
              <a:rPr lang="en-US" altLang="ko-KR" sz="1400" b="1" i="0" dirty="0">
                <a:solidFill>
                  <a:srgbClr val="FF0000"/>
                </a:solidFill>
                <a:effectLst/>
                <a:ea typeface="Malgun Gothic" panose="020B0503020000020004" pitchFamily="50" charset="-127"/>
              </a:rPr>
              <a:t>)</a:t>
            </a:r>
          </a:p>
        </p:txBody>
      </p:sp>
      <p:sp>
        <p:nvSpPr>
          <p:cNvPr id="6" name="TextBox 5">
            <a:extLst>
              <a:ext uri="{FF2B5EF4-FFF2-40B4-BE49-F238E27FC236}">
                <a16:creationId xmlns:a16="http://schemas.microsoft.com/office/drawing/2014/main" id="{ECFBDD3C-9DCE-4D91-BFAF-B7DCD5E2D038}"/>
              </a:ext>
            </a:extLst>
          </p:cNvPr>
          <p:cNvSpPr txBox="1"/>
          <p:nvPr/>
        </p:nvSpPr>
        <p:spPr>
          <a:xfrm>
            <a:off x="11798" y="2951741"/>
            <a:ext cx="5022529"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2-1. </a:t>
            </a:r>
            <a:r>
              <a:rPr lang="ko-KR" altLang="en-US" b="1" i="0" dirty="0">
                <a:solidFill>
                  <a:srgbClr val="000000"/>
                </a:solidFill>
                <a:effectLst/>
                <a:latin typeface="Malgun Gothic" panose="020B0503020000020004" pitchFamily="50" charset="-127"/>
                <a:ea typeface="Malgun Gothic" panose="020B0503020000020004" pitchFamily="50" charset="-127"/>
              </a:rPr>
              <a:t>규칙에 기반한 표기가 다른 단어들의 통합</a:t>
            </a:r>
          </a:p>
        </p:txBody>
      </p:sp>
      <p:cxnSp>
        <p:nvCxnSpPr>
          <p:cNvPr id="8" name="직선 화살표 연결선 7">
            <a:extLst>
              <a:ext uri="{FF2B5EF4-FFF2-40B4-BE49-F238E27FC236}">
                <a16:creationId xmlns:a16="http://schemas.microsoft.com/office/drawing/2014/main" id="{B23376C8-B206-4F56-91E7-FDC205E3279B}"/>
              </a:ext>
            </a:extLst>
          </p:cNvPr>
          <p:cNvCxnSpPr/>
          <p:nvPr/>
        </p:nvCxnSpPr>
        <p:spPr>
          <a:xfrm>
            <a:off x="5588000" y="1168400"/>
            <a:ext cx="23672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B3B36B-BAF5-4B25-AAF0-6EF01AC02105}"/>
              </a:ext>
            </a:extLst>
          </p:cNvPr>
          <p:cNvSpPr txBox="1"/>
          <p:nvPr/>
        </p:nvSpPr>
        <p:spPr>
          <a:xfrm>
            <a:off x="7955280" y="1014511"/>
            <a:ext cx="1082348" cy="307777"/>
          </a:xfrm>
          <a:prstGeom prst="rect">
            <a:avLst/>
          </a:prstGeom>
          <a:noFill/>
        </p:spPr>
        <p:txBody>
          <a:bodyPr wrap="none" rtlCol="0">
            <a:spAutoFit/>
          </a:bodyPr>
          <a:lstStyle/>
          <a:p>
            <a:r>
              <a:rPr lang="ko-KR" altLang="en-US" sz="1400" b="1" dirty="0"/>
              <a:t>불용어처리</a:t>
            </a:r>
          </a:p>
        </p:txBody>
      </p:sp>
      <p:sp>
        <p:nvSpPr>
          <p:cNvPr id="10" name="TextBox 9">
            <a:extLst>
              <a:ext uri="{FF2B5EF4-FFF2-40B4-BE49-F238E27FC236}">
                <a16:creationId xmlns:a16="http://schemas.microsoft.com/office/drawing/2014/main" id="{441DA8E6-E54B-49A5-953C-B91AC8784B39}"/>
              </a:ext>
            </a:extLst>
          </p:cNvPr>
          <p:cNvSpPr txBox="1"/>
          <p:nvPr/>
        </p:nvSpPr>
        <p:spPr>
          <a:xfrm>
            <a:off x="11531600" y="119466"/>
            <a:ext cx="518160" cy="307777"/>
          </a:xfrm>
          <a:prstGeom prst="rect">
            <a:avLst/>
          </a:prstGeom>
          <a:noFill/>
        </p:spPr>
        <p:txBody>
          <a:bodyPr wrap="square" rtlCol="0">
            <a:spAutoFit/>
          </a:bodyPr>
          <a:lstStyle/>
          <a:p>
            <a:r>
              <a:rPr lang="en-US" altLang="ko-KR" sz="1400" dirty="0"/>
              <a:t>-11-</a:t>
            </a:r>
            <a:endParaRPr lang="ko-KR" altLang="en-US" sz="1400" dirty="0"/>
          </a:p>
        </p:txBody>
      </p:sp>
    </p:spTree>
    <p:extLst>
      <p:ext uri="{BB962C8B-B14F-4D97-AF65-F5344CB8AC3E}">
        <p14:creationId xmlns:p14="http://schemas.microsoft.com/office/powerpoint/2010/main" val="217895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7AF44-E95F-46F0-A0DE-B140F0697529}"/>
              </a:ext>
            </a:extLst>
          </p:cNvPr>
          <p:cNvSpPr txBox="1"/>
          <p:nvPr/>
        </p:nvSpPr>
        <p:spPr>
          <a:xfrm>
            <a:off x="0" y="91192"/>
            <a:ext cx="6451574"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2-2. </a:t>
            </a:r>
            <a:r>
              <a:rPr lang="ko-KR" altLang="en-US" b="1" i="0" dirty="0">
                <a:solidFill>
                  <a:srgbClr val="000000"/>
                </a:solidFill>
                <a:effectLst/>
                <a:latin typeface="Malgun Gothic" panose="020B0503020000020004" pitchFamily="50" charset="-127"/>
                <a:ea typeface="Malgun Gothic" panose="020B0503020000020004" pitchFamily="50" charset="-127"/>
              </a:rPr>
              <a:t>불필요한 단어의 제거</a:t>
            </a:r>
            <a:r>
              <a:rPr lang="en-US" altLang="ko-KR" b="1" i="0" dirty="0">
                <a:solidFill>
                  <a:srgbClr val="000000"/>
                </a:solidFill>
                <a:effectLst/>
                <a:latin typeface="Malgun Gothic" panose="020B0503020000020004" pitchFamily="50" charset="-127"/>
                <a:ea typeface="Malgun Gothic" panose="020B0503020000020004" pitchFamily="50" charset="-127"/>
              </a:rPr>
              <a:t>(Removing Unnecessary Words)</a:t>
            </a:r>
          </a:p>
        </p:txBody>
      </p:sp>
      <p:sp>
        <p:nvSpPr>
          <p:cNvPr id="5" name="TextBox 4">
            <a:extLst>
              <a:ext uri="{FF2B5EF4-FFF2-40B4-BE49-F238E27FC236}">
                <a16:creationId xmlns:a16="http://schemas.microsoft.com/office/drawing/2014/main" id="{846F9981-124B-43F8-9ACC-E8645092DCF6}"/>
              </a:ext>
            </a:extLst>
          </p:cNvPr>
          <p:cNvSpPr txBox="1"/>
          <p:nvPr/>
        </p:nvSpPr>
        <p:spPr>
          <a:xfrm>
            <a:off x="86360" y="582692"/>
            <a:ext cx="9316974" cy="1600438"/>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정제 작업에서 제거 해야 하는 노이즈 데이터</a:t>
            </a:r>
            <a:r>
              <a:rPr lang="en-US" altLang="ko-KR" sz="1400" b="0" i="0" dirty="0">
                <a:solidFill>
                  <a:srgbClr val="000000"/>
                </a:solidFill>
                <a:effectLst/>
                <a:latin typeface="Malgun Gothic" panose="020B0503020000020004" pitchFamily="50" charset="-127"/>
                <a:ea typeface="Malgun Gothic" panose="020B0503020000020004" pitchFamily="50" charset="-127"/>
              </a:rPr>
              <a:t>(noise data)</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자연어가 아니면서 아무 의미도 갖지 않는 글자들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특수 문자 등</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분석하고자 하는 목적에 맞지 않는 불필요 단어들</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불필요 단어들을 제거하는 방법</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1" i="0" dirty="0">
                <a:solidFill>
                  <a:srgbClr val="FF0000"/>
                </a:solidFill>
                <a:effectLst/>
                <a:latin typeface="Malgun Gothic" panose="020B0503020000020004" pitchFamily="50" charset="-127"/>
                <a:ea typeface="Malgun Gothic" panose="020B0503020000020004" pitchFamily="50" charset="-127"/>
              </a:rPr>
              <a:t>1) </a:t>
            </a:r>
            <a:r>
              <a:rPr lang="ko-KR" altLang="en-US" sz="1400" b="1" i="0" dirty="0" err="1">
                <a:solidFill>
                  <a:srgbClr val="FF0000"/>
                </a:solidFill>
                <a:effectLst/>
                <a:latin typeface="Malgun Gothic" panose="020B0503020000020004" pitchFamily="50" charset="-127"/>
                <a:ea typeface="Malgun Gothic" panose="020B0503020000020004" pitchFamily="50" charset="-127"/>
              </a:rPr>
              <a:t>불용어</a:t>
            </a:r>
            <a:r>
              <a:rPr lang="ko-KR" altLang="en-US" sz="1400" b="1" i="0" dirty="0">
                <a:solidFill>
                  <a:srgbClr val="FF0000"/>
                </a:solidFill>
                <a:effectLst/>
                <a:latin typeface="Malgun Gothic" panose="020B0503020000020004" pitchFamily="50" charset="-127"/>
                <a:ea typeface="Malgun Gothic" panose="020B0503020000020004" pitchFamily="50" charset="-127"/>
              </a:rPr>
              <a:t> 제거</a:t>
            </a:r>
            <a:r>
              <a:rPr lang="en-US" altLang="ko-KR" sz="1400" b="1" i="0" dirty="0">
                <a:solidFill>
                  <a:srgbClr val="FF0000"/>
                </a:solidFill>
                <a:effectLst/>
                <a:latin typeface="Malgun Gothic" panose="020B0503020000020004" pitchFamily="50" charset="-127"/>
                <a:ea typeface="Malgun Gothic" panose="020B0503020000020004" pitchFamily="50" charset="-127"/>
              </a:rPr>
              <a:t>,</a:t>
            </a:r>
            <a:r>
              <a:rPr lang="ko-KR" altLang="en-US" sz="1400" b="1" i="0" dirty="0">
                <a:solidFill>
                  <a:srgbClr val="FF0000"/>
                </a:solidFill>
                <a:effectLst/>
                <a:latin typeface="Malgun Gothic" panose="020B0503020000020004" pitchFamily="50" charset="-127"/>
                <a:ea typeface="Malgun Gothic" panose="020B0503020000020004" pitchFamily="50" charset="-127"/>
              </a:rPr>
              <a:t> </a:t>
            </a:r>
            <a:r>
              <a:rPr lang="en-US" altLang="ko-KR" sz="1400" b="1" i="0" dirty="0">
                <a:solidFill>
                  <a:srgbClr val="FF0000"/>
                </a:solidFill>
                <a:effectLst/>
                <a:latin typeface="Malgun Gothic" panose="020B0503020000020004" pitchFamily="50" charset="-127"/>
                <a:ea typeface="Malgun Gothic" panose="020B0503020000020004" pitchFamily="50" charset="-127"/>
              </a:rPr>
              <a:t>2) </a:t>
            </a:r>
            <a:r>
              <a:rPr lang="ko-KR" altLang="en-US" sz="1400" b="1" i="0" dirty="0">
                <a:solidFill>
                  <a:srgbClr val="FF0000"/>
                </a:solidFill>
                <a:effectLst/>
                <a:latin typeface="Malgun Gothic" panose="020B0503020000020004" pitchFamily="50" charset="-127"/>
                <a:ea typeface="Malgun Gothic" panose="020B0503020000020004" pitchFamily="50" charset="-127"/>
              </a:rPr>
              <a:t>등장 빈도가 적은 단어 제거</a:t>
            </a:r>
            <a:r>
              <a:rPr lang="en-US" altLang="ko-KR" sz="1400" b="1" i="0" dirty="0">
                <a:solidFill>
                  <a:srgbClr val="FF0000"/>
                </a:solidFill>
                <a:effectLst/>
                <a:latin typeface="Malgun Gothic" panose="020B0503020000020004" pitchFamily="50" charset="-127"/>
                <a:ea typeface="Malgun Gothic" panose="020B0503020000020004" pitchFamily="50" charset="-127"/>
              </a:rPr>
              <a:t>, 3) </a:t>
            </a:r>
            <a:r>
              <a:rPr lang="ko-KR" altLang="en-US" sz="1400" b="1" i="0" dirty="0">
                <a:solidFill>
                  <a:srgbClr val="FF0000"/>
                </a:solidFill>
                <a:effectLst/>
                <a:latin typeface="Malgun Gothic" panose="020B0503020000020004" pitchFamily="50" charset="-127"/>
                <a:ea typeface="Malgun Gothic" panose="020B0503020000020004" pitchFamily="50" charset="-127"/>
              </a:rPr>
              <a:t>길이가 짧은 단어들을 제거</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401B2178-1D3C-4B3F-8717-D019128FF71F}"/>
              </a:ext>
            </a:extLst>
          </p:cNvPr>
          <p:cNvSpPr txBox="1"/>
          <p:nvPr/>
        </p:nvSpPr>
        <p:spPr>
          <a:xfrm>
            <a:off x="86360" y="2305298"/>
            <a:ext cx="12612748" cy="2462213"/>
          </a:xfrm>
          <a:prstGeom prst="rect">
            <a:avLst/>
          </a:prstGeom>
          <a:noFill/>
        </p:spPr>
        <p:txBody>
          <a:bodyPr wrap="none" rtlCol="0">
            <a:spAutoFit/>
          </a:bodyPr>
          <a:lstStyle/>
          <a:p>
            <a:pPr marL="342900" indent="-342900" algn="l">
              <a:buAutoNum type="arabicParenBoth"/>
            </a:pPr>
            <a:r>
              <a:rPr lang="ko-KR" altLang="en-US" sz="1400" b="1" i="0" dirty="0">
                <a:solidFill>
                  <a:srgbClr val="000000"/>
                </a:solidFill>
                <a:effectLst/>
                <a:latin typeface="Malgun Gothic" panose="020B0503020000020004" pitchFamily="50" charset="-127"/>
                <a:ea typeface="Malgun Gothic" panose="020B0503020000020004" pitchFamily="50" charset="-127"/>
              </a:rPr>
              <a:t>등장 빈도가 적은 단어</a:t>
            </a:r>
            <a:r>
              <a:rPr lang="en-US" altLang="ko-KR" sz="1400" b="1" i="0" dirty="0">
                <a:solidFill>
                  <a:srgbClr val="000000"/>
                </a:solidFill>
                <a:effectLst/>
                <a:latin typeface="Malgun Gothic" panose="020B0503020000020004" pitchFamily="50" charset="-127"/>
                <a:ea typeface="Malgun Gothic" panose="020B0503020000020004" pitchFamily="50" charset="-127"/>
              </a:rPr>
              <a:t>(Removing Rare words)</a:t>
            </a: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텍스트 데이터에서 너무 적게 등장해서 자연어 처리에 도움이 되지 않는 단어들이 존재</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(2) </a:t>
            </a:r>
            <a:r>
              <a:rPr lang="ko-KR" altLang="en-US" sz="1400" b="1" i="0" dirty="0">
                <a:solidFill>
                  <a:srgbClr val="000000"/>
                </a:solidFill>
                <a:effectLst/>
                <a:latin typeface="Malgun Gothic" panose="020B0503020000020004" pitchFamily="50" charset="-127"/>
                <a:ea typeface="Malgun Gothic" panose="020B0503020000020004" pitchFamily="50" charset="-127"/>
              </a:rPr>
              <a:t>길이가 짧은 단어</a:t>
            </a:r>
            <a:r>
              <a:rPr lang="en-US" altLang="ko-KR" sz="1400" b="1" i="0" dirty="0">
                <a:solidFill>
                  <a:srgbClr val="000000"/>
                </a:solidFill>
                <a:effectLst/>
                <a:latin typeface="Malgun Gothic" panose="020B0503020000020004" pitchFamily="50" charset="-127"/>
                <a:ea typeface="Malgun Gothic" panose="020B0503020000020004" pitchFamily="50" charset="-127"/>
              </a:rPr>
              <a:t>(Removing words with a very short length)</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영어권 언어에서는 길이가 짧은 단어를 삭제하는 것만으로도 어느정도 자연어 처리에서 크게 의미가 없는 단어들을 제거하는 효과를 볼 수 있다고 보고</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하지만 한국어에서는 길이가 짧은 단어라고 삭제하는 이런 방법이 크게 유효하지 않을 수 있음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영어 단어의 길이가 한국어 단어의 길이보다는 평균적으로 길다는 점</a:t>
            </a:r>
            <a:r>
              <a:rPr lang="en-US" altLang="ko-KR" sz="1400" b="0" i="0" dirty="0">
                <a:solidFill>
                  <a:srgbClr val="000000"/>
                </a:solidFill>
                <a:effectLst/>
                <a:latin typeface="Malgun Gothic" panose="020B0503020000020004" pitchFamily="50" charset="-127"/>
                <a:ea typeface="Malgun Gothic" panose="020B0503020000020004" pitchFamily="50" charset="-127"/>
              </a:rPr>
              <a:t> -&gt; </a:t>
            </a:r>
            <a:r>
              <a:rPr lang="ko-KR" altLang="en-US" sz="1400" b="1" i="0" dirty="0">
                <a:solidFill>
                  <a:srgbClr val="FF0000"/>
                </a:solidFill>
                <a:effectLst/>
                <a:latin typeface="Malgun Gothic" panose="020B0503020000020004" pitchFamily="50" charset="-127"/>
                <a:ea typeface="Malgun Gothic" panose="020B0503020000020004" pitchFamily="50" charset="-127"/>
              </a:rPr>
              <a:t>중요 정보가 손실될 위험이 영어보다 높음</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8" name="TextBox 7">
            <a:extLst>
              <a:ext uri="{FF2B5EF4-FFF2-40B4-BE49-F238E27FC236}">
                <a16:creationId xmlns:a16="http://schemas.microsoft.com/office/drawing/2014/main" id="{458390E5-B030-44CB-BE4D-A688A14B727C}"/>
              </a:ext>
            </a:extLst>
          </p:cNvPr>
          <p:cNvSpPr txBox="1"/>
          <p:nvPr/>
        </p:nvSpPr>
        <p:spPr>
          <a:xfrm>
            <a:off x="0" y="4828595"/>
            <a:ext cx="4184735"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2-3. </a:t>
            </a:r>
            <a:r>
              <a:rPr lang="ko-KR" altLang="en-US" b="1" i="0" dirty="0">
                <a:solidFill>
                  <a:srgbClr val="000000"/>
                </a:solidFill>
                <a:effectLst/>
                <a:latin typeface="Malgun Gothic" panose="020B0503020000020004" pitchFamily="50" charset="-127"/>
                <a:ea typeface="Malgun Gothic" panose="020B0503020000020004" pitchFamily="50" charset="-127"/>
              </a:rPr>
              <a:t>정규 표현식</a:t>
            </a:r>
            <a:r>
              <a:rPr lang="en-US" altLang="ko-KR" b="1" i="0" dirty="0">
                <a:solidFill>
                  <a:srgbClr val="000000"/>
                </a:solidFill>
                <a:effectLst/>
                <a:latin typeface="Malgun Gothic" panose="020B0503020000020004" pitchFamily="50" charset="-127"/>
                <a:ea typeface="Malgun Gothic" panose="020B0503020000020004" pitchFamily="50" charset="-127"/>
              </a:rPr>
              <a:t>(Regular Expression)</a:t>
            </a:r>
          </a:p>
        </p:txBody>
      </p:sp>
      <p:sp>
        <p:nvSpPr>
          <p:cNvPr id="9" name="TextBox 8">
            <a:extLst>
              <a:ext uri="{FF2B5EF4-FFF2-40B4-BE49-F238E27FC236}">
                <a16:creationId xmlns:a16="http://schemas.microsoft.com/office/drawing/2014/main" id="{FEF14EB7-3547-48BD-8FAF-F411CB24F0DA}"/>
              </a:ext>
            </a:extLst>
          </p:cNvPr>
          <p:cNvSpPr txBox="1"/>
          <p:nvPr/>
        </p:nvSpPr>
        <p:spPr>
          <a:xfrm>
            <a:off x="86360" y="5259011"/>
            <a:ext cx="10208244" cy="738664"/>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코퍼스에서 노이즈 데이터의 특징을 잡아낼 수 있다면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정규 표현식을 통해서 이를 제거할 수 있는 경우가 많음</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 표현식은 이러한 코퍼스 내에 계속해서 등장하는 글자들을 </a:t>
            </a:r>
            <a:r>
              <a:rPr lang="ko-KR" altLang="en-US" sz="1400" b="1" i="0" dirty="0">
                <a:solidFill>
                  <a:srgbClr val="FF0000"/>
                </a:solidFill>
                <a:effectLst/>
                <a:latin typeface="Malgun Gothic" panose="020B0503020000020004" pitchFamily="50" charset="-127"/>
                <a:ea typeface="Malgun Gothic" panose="020B0503020000020004" pitchFamily="50" charset="-127"/>
              </a:rPr>
              <a:t>규칙에 기반하여 한 번에 제거하는 방식으로서 매우 유용</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10" name="TextBox 9">
            <a:extLst>
              <a:ext uri="{FF2B5EF4-FFF2-40B4-BE49-F238E27FC236}">
                <a16:creationId xmlns:a16="http://schemas.microsoft.com/office/drawing/2014/main" id="{7BC4CD0B-2E40-4874-92CD-1BF8E427E067}"/>
              </a:ext>
            </a:extLst>
          </p:cNvPr>
          <p:cNvSpPr txBox="1"/>
          <p:nvPr/>
        </p:nvSpPr>
        <p:spPr>
          <a:xfrm>
            <a:off x="11531600" y="119466"/>
            <a:ext cx="518160" cy="307777"/>
          </a:xfrm>
          <a:prstGeom prst="rect">
            <a:avLst/>
          </a:prstGeom>
          <a:noFill/>
        </p:spPr>
        <p:txBody>
          <a:bodyPr wrap="square" rtlCol="0">
            <a:spAutoFit/>
          </a:bodyPr>
          <a:lstStyle/>
          <a:p>
            <a:r>
              <a:rPr lang="en-US" altLang="ko-KR" sz="1400" dirty="0"/>
              <a:t>-12-</a:t>
            </a:r>
            <a:endParaRPr lang="ko-KR" altLang="en-US" sz="1400" dirty="0"/>
          </a:p>
        </p:txBody>
      </p:sp>
    </p:spTree>
    <p:extLst>
      <p:ext uri="{BB962C8B-B14F-4D97-AF65-F5344CB8AC3E}">
        <p14:creationId xmlns:p14="http://schemas.microsoft.com/office/powerpoint/2010/main" val="20489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4C65B-BC6B-4F66-BED4-77191BE12EAD}"/>
              </a:ext>
            </a:extLst>
          </p:cNvPr>
          <p:cNvSpPr txBox="1"/>
          <p:nvPr/>
        </p:nvSpPr>
        <p:spPr>
          <a:xfrm flipH="1">
            <a:off x="0" y="155079"/>
            <a:ext cx="8199121" cy="369332"/>
          </a:xfrm>
          <a:prstGeom prst="rect">
            <a:avLst/>
          </a:prstGeom>
          <a:noFill/>
        </p:spPr>
        <p:txBody>
          <a:bodyPr wrap="square" rtlCol="0">
            <a:spAutoFit/>
          </a:bodyPr>
          <a:lstStyle/>
          <a:p>
            <a:r>
              <a:rPr lang="en-US" altLang="ko-KR" b="1" dirty="0">
                <a:latin typeface="Malgun Gothic" panose="020B0503020000020004" pitchFamily="50" charset="-127"/>
                <a:ea typeface="Malgun Gothic" panose="020B0503020000020004" pitchFamily="50" charset="-127"/>
              </a:rPr>
              <a:t>3. </a:t>
            </a:r>
            <a:r>
              <a:rPr lang="ko-KR" altLang="en-US" b="1" i="0" dirty="0">
                <a:effectLst/>
                <a:latin typeface="Malgun Gothic" panose="020B0503020000020004" pitchFamily="50" charset="-127"/>
                <a:ea typeface="Malgun Gothic" panose="020B0503020000020004" pitchFamily="50" charset="-127"/>
              </a:rPr>
              <a:t>어간 추출</a:t>
            </a:r>
            <a:r>
              <a:rPr lang="en-US" altLang="ko-KR" b="1" i="0" dirty="0">
                <a:effectLst/>
                <a:latin typeface="Malgun Gothic" panose="020B0503020000020004" pitchFamily="50" charset="-127"/>
                <a:ea typeface="Malgun Gothic" panose="020B0503020000020004" pitchFamily="50" charset="-127"/>
              </a:rPr>
              <a:t>(Stemming) and </a:t>
            </a:r>
            <a:r>
              <a:rPr lang="ko-KR" altLang="en-US" b="1" i="0" dirty="0">
                <a:effectLst/>
                <a:latin typeface="Malgun Gothic" panose="020B0503020000020004" pitchFamily="50" charset="-127"/>
                <a:ea typeface="Malgun Gothic" panose="020B0503020000020004" pitchFamily="50" charset="-127"/>
              </a:rPr>
              <a:t>표제어 추출</a:t>
            </a:r>
            <a:r>
              <a:rPr lang="en-US" altLang="ko-KR" b="1" i="0" dirty="0">
                <a:effectLst/>
                <a:latin typeface="Malgun Gothic" panose="020B0503020000020004" pitchFamily="50" charset="-127"/>
                <a:ea typeface="Malgun Gothic" panose="020B0503020000020004" pitchFamily="50" charset="-127"/>
              </a:rPr>
              <a:t>(Lemmatization)</a:t>
            </a:r>
          </a:p>
        </p:txBody>
      </p:sp>
      <p:sp>
        <p:nvSpPr>
          <p:cNvPr id="3" name="TextBox 2">
            <a:extLst>
              <a:ext uri="{FF2B5EF4-FFF2-40B4-BE49-F238E27FC236}">
                <a16:creationId xmlns:a16="http://schemas.microsoft.com/office/drawing/2014/main" id="{0FC41703-B1B6-44A6-B554-AA5D75A619B9}"/>
              </a:ext>
            </a:extLst>
          </p:cNvPr>
          <p:cNvSpPr txBox="1"/>
          <p:nvPr/>
        </p:nvSpPr>
        <p:spPr>
          <a:xfrm>
            <a:off x="223519" y="744230"/>
            <a:ext cx="10014408" cy="1169551"/>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정규화 기법</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코퍼스에 있는 단어의 개수를 줄일 수 있는 기법</a:t>
            </a:r>
            <a:r>
              <a:rPr lang="en-US" altLang="ko-KR" sz="1400" b="0" i="0" dirty="0">
                <a:solidFill>
                  <a:srgbClr val="000000"/>
                </a:solidFill>
                <a:effectLst/>
                <a:latin typeface="Malgun Gothic" panose="020B0503020000020004" pitchFamily="50" charset="-127"/>
                <a:ea typeface="Malgun Gothic" panose="020B0503020000020004" pitchFamily="50" charset="-127"/>
              </a:rPr>
              <a:t>): 1) </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a:t>
            </a:r>
            <a:r>
              <a:rPr lang="en-US" altLang="ko-KR" sz="1400" b="0" i="0" dirty="0">
                <a:solidFill>
                  <a:srgbClr val="000000"/>
                </a:solidFill>
                <a:effectLst/>
                <a:latin typeface="Malgun Gothic" panose="020B0503020000020004" pitchFamily="50" charset="-127"/>
                <a:ea typeface="Malgun Gothic" panose="020B0503020000020004" pitchFamily="50" charset="-127"/>
              </a:rPr>
              <a:t>(lemmatization)</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2) </a:t>
            </a:r>
            <a:r>
              <a:rPr lang="ko-KR" altLang="en-US" sz="1400" b="0" i="0" dirty="0">
                <a:solidFill>
                  <a:srgbClr val="000000"/>
                </a:solidFill>
                <a:effectLst/>
                <a:latin typeface="Malgun Gothic" panose="020B0503020000020004" pitchFamily="50" charset="-127"/>
                <a:ea typeface="Malgun Gothic" panose="020B0503020000020004" pitchFamily="50" charset="-127"/>
              </a:rPr>
              <a:t>어간 추출</a:t>
            </a:r>
            <a:r>
              <a:rPr lang="en-US" altLang="ko-KR" sz="1400" b="0" i="0" dirty="0">
                <a:solidFill>
                  <a:srgbClr val="000000"/>
                </a:solidFill>
                <a:effectLst/>
                <a:latin typeface="Malgun Gothic" panose="020B0503020000020004" pitchFamily="50" charset="-127"/>
                <a:ea typeface="Malgun Gothic" panose="020B0503020000020004" pitchFamily="50" charset="-127"/>
              </a:rPr>
              <a:t>(stemming) </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이 두 작업이 갖고 있는 의미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다른 두단어를 하나의 단어로 </a:t>
            </a:r>
            <a:r>
              <a:rPr lang="ko-KR" altLang="en-US" sz="1400" b="1" i="0" dirty="0" err="1">
                <a:solidFill>
                  <a:srgbClr val="FF0000"/>
                </a:solidFill>
                <a:effectLst/>
                <a:latin typeface="Malgun Gothic" panose="020B0503020000020004" pitchFamily="50" charset="-127"/>
                <a:ea typeface="Malgun Gothic" panose="020B0503020000020004" pitchFamily="50" charset="-127"/>
              </a:rPr>
              <a:t>일반화시켜</a:t>
            </a:r>
            <a:r>
              <a:rPr lang="ko-KR" altLang="en-US" sz="1400" b="1" i="0" dirty="0">
                <a:solidFill>
                  <a:srgbClr val="FF0000"/>
                </a:solidFill>
                <a:effectLst/>
                <a:latin typeface="Malgun Gothic" panose="020B0503020000020004" pitchFamily="50" charset="-127"/>
                <a:ea typeface="Malgun Gothic" panose="020B0503020000020004" pitchFamily="50" charset="-127"/>
              </a:rPr>
              <a:t> 문서 내의 단어 수를 줄이는 것</a:t>
            </a:r>
            <a:endParaRPr lang="en-US" altLang="ko-KR" sz="1400" b="1" dirty="0">
              <a:solidFill>
                <a:srgbClr val="FF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 처리에서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전처리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더 정확히는 정규화의 지향점은 언제나 갖고 있는 코퍼스로부터 복잡성을 줄이는 일</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5" name="TextBox 4">
            <a:extLst>
              <a:ext uri="{FF2B5EF4-FFF2-40B4-BE49-F238E27FC236}">
                <a16:creationId xmlns:a16="http://schemas.microsoft.com/office/drawing/2014/main" id="{64C390B3-6821-4FB4-804F-201EBEA9A945}"/>
              </a:ext>
            </a:extLst>
          </p:cNvPr>
          <p:cNvSpPr txBox="1"/>
          <p:nvPr/>
        </p:nvSpPr>
        <p:spPr>
          <a:xfrm>
            <a:off x="0" y="2133600"/>
            <a:ext cx="3938899"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3-1. </a:t>
            </a:r>
            <a:r>
              <a:rPr lang="ko-KR" altLang="en-US" b="1" i="0" dirty="0">
                <a:solidFill>
                  <a:srgbClr val="000000"/>
                </a:solidFill>
                <a:effectLst/>
                <a:latin typeface="Malgun Gothic" panose="020B0503020000020004" pitchFamily="50" charset="-127"/>
                <a:ea typeface="Malgun Gothic" panose="020B0503020000020004" pitchFamily="50" charset="-127"/>
              </a:rPr>
              <a:t>표제어 추출</a:t>
            </a:r>
            <a:r>
              <a:rPr lang="en-US" altLang="ko-KR" b="1" i="0" dirty="0">
                <a:solidFill>
                  <a:srgbClr val="000000"/>
                </a:solidFill>
                <a:effectLst/>
                <a:latin typeface="Malgun Gothic" panose="020B0503020000020004" pitchFamily="50" charset="-127"/>
                <a:ea typeface="Malgun Gothic" panose="020B0503020000020004" pitchFamily="50" charset="-127"/>
              </a:rPr>
              <a:t>(Lemmatization) </a:t>
            </a:r>
          </a:p>
        </p:txBody>
      </p:sp>
      <p:sp>
        <p:nvSpPr>
          <p:cNvPr id="6" name="TextBox 5">
            <a:extLst>
              <a:ext uri="{FF2B5EF4-FFF2-40B4-BE49-F238E27FC236}">
                <a16:creationId xmlns:a16="http://schemas.microsoft.com/office/drawing/2014/main" id="{B190277C-1C07-44C7-B6CF-491DB22F4BB7}"/>
              </a:ext>
            </a:extLst>
          </p:cNvPr>
          <p:cNvSpPr txBox="1"/>
          <p:nvPr/>
        </p:nvSpPr>
        <p:spPr>
          <a:xfrm>
            <a:off x="223519" y="2722751"/>
            <a:ext cx="9357049" cy="1600438"/>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a:t>
            </a:r>
            <a:r>
              <a:rPr lang="en-US" altLang="ko-KR" sz="1400" b="0" i="0" dirty="0">
                <a:solidFill>
                  <a:srgbClr val="000000"/>
                </a:solidFill>
                <a:effectLst/>
                <a:latin typeface="Malgun Gothic" panose="020B0503020000020004" pitchFamily="50" charset="-127"/>
                <a:ea typeface="Malgun Gothic" panose="020B0503020000020004" pitchFamily="50" charset="-127"/>
              </a:rPr>
              <a:t>(Lemma)</a:t>
            </a:r>
            <a:r>
              <a:rPr lang="ko-KR" altLang="en-US" sz="1400" b="0" i="0" dirty="0">
                <a:solidFill>
                  <a:srgbClr val="000000"/>
                </a:solidFill>
                <a:effectLst/>
                <a:latin typeface="Malgun Gothic" panose="020B0503020000020004" pitchFamily="50" charset="-127"/>
                <a:ea typeface="Malgun Gothic" panose="020B0503020000020004" pitchFamily="50" charset="-127"/>
              </a:rPr>
              <a:t>는 한글로는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또는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기본 사전형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정도의 의미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추출은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단어들로부터</a:t>
            </a:r>
            <a:r>
              <a:rPr lang="ko-KR" altLang="en-US" sz="1400" b="0" i="0" dirty="0">
                <a:solidFill>
                  <a:srgbClr val="000000"/>
                </a:solidFill>
                <a:effectLst/>
                <a:latin typeface="Malgun Gothic" panose="020B0503020000020004" pitchFamily="50" charset="-127"/>
                <a:ea typeface="Malgun Gothic" panose="020B0503020000020004" pitchFamily="50" charset="-127"/>
              </a:rPr>
              <a:t> 표제어를 찾아가는 과정</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추출은 </a:t>
            </a:r>
            <a:r>
              <a:rPr lang="ko-KR" altLang="en-US" sz="1400" b="1" i="0" dirty="0">
                <a:solidFill>
                  <a:srgbClr val="FF0000"/>
                </a:solidFill>
                <a:effectLst/>
                <a:latin typeface="Malgun Gothic" panose="020B0503020000020004" pitchFamily="50" charset="-127"/>
                <a:ea typeface="Malgun Gothic" panose="020B0503020000020004" pitchFamily="50" charset="-127"/>
              </a:rPr>
              <a:t>단어들이 다른 형태를 가지더라도</a:t>
            </a:r>
            <a:r>
              <a:rPr lang="en-US" altLang="ko-KR" sz="1400" b="1" i="0" dirty="0">
                <a:solidFill>
                  <a:srgbClr val="FF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그 뿌리 단어를 찾아가서 단어의 개수를 줄일 수 있는지 판단</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추출을 하는 가장 섬세한 방법은 단어의 </a:t>
            </a:r>
            <a:r>
              <a:rPr lang="ko-KR" altLang="en-US" sz="1400" b="1" i="0" dirty="0">
                <a:solidFill>
                  <a:srgbClr val="FF0000"/>
                </a:solidFill>
                <a:effectLst/>
                <a:latin typeface="Malgun Gothic" panose="020B0503020000020004" pitchFamily="50" charset="-127"/>
                <a:ea typeface="Malgun Gothic" panose="020B0503020000020004" pitchFamily="50" charset="-127"/>
              </a:rPr>
              <a:t>형태학적 파싱</a:t>
            </a:r>
            <a:r>
              <a:rPr lang="ko-KR" altLang="en-US" sz="1400" b="0" i="0" dirty="0">
                <a:solidFill>
                  <a:srgbClr val="000000"/>
                </a:solidFill>
                <a:effectLst/>
                <a:latin typeface="Malgun Gothic" panose="020B0503020000020004" pitchFamily="50" charset="-127"/>
                <a:ea typeface="Malgun Gothic" panose="020B0503020000020004" pitchFamily="50" charset="-127"/>
              </a:rPr>
              <a:t>을 먼저 진행하는 것</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7" name="TextBox 6">
            <a:extLst>
              <a:ext uri="{FF2B5EF4-FFF2-40B4-BE49-F238E27FC236}">
                <a16:creationId xmlns:a16="http://schemas.microsoft.com/office/drawing/2014/main" id="{0A552ADC-AD11-4BF4-96FA-C40101FF8BC8}"/>
              </a:ext>
            </a:extLst>
          </p:cNvPr>
          <p:cNvSpPr txBox="1"/>
          <p:nvPr/>
        </p:nvSpPr>
        <p:spPr>
          <a:xfrm>
            <a:off x="0" y="4441617"/>
            <a:ext cx="2974469" cy="646331"/>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3-2. </a:t>
            </a:r>
            <a:r>
              <a:rPr lang="ko-KR" altLang="en-US" b="1" i="0" dirty="0">
                <a:solidFill>
                  <a:srgbClr val="000000"/>
                </a:solidFill>
                <a:effectLst/>
                <a:latin typeface="Malgun Gothic" panose="020B0503020000020004" pitchFamily="50" charset="-127"/>
                <a:ea typeface="Malgun Gothic" panose="020B0503020000020004" pitchFamily="50" charset="-127"/>
              </a:rPr>
              <a:t>어간 추출</a:t>
            </a:r>
            <a:r>
              <a:rPr lang="en-US" altLang="ko-KR" b="1" i="0" dirty="0">
                <a:solidFill>
                  <a:srgbClr val="000000"/>
                </a:solidFill>
                <a:effectLst/>
                <a:latin typeface="Malgun Gothic" panose="020B0503020000020004" pitchFamily="50" charset="-127"/>
                <a:ea typeface="Malgun Gothic" panose="020B0503020000020004" pitchFamily="50" charset="-127"/>
              </a:rPr>
              <a:t>(Stemming)</a:t>
            </a:r>
          </a:p>
          <a:p>
            <a:endParaRPr lang="ko-KR" altLang="en-US" dirty="0"/>
          </a:p>
        </p:txBody>
      </p:sp>
      <p:sp>
        <p:nvSpPr>
          <p:cNvPr id="8" name="TextBox 7">
            <a:extLst>
              <a:ext uri="{FF2B5EF4-FFF2-40B4-BE49-F238E27FC236}">
                <a16:creationId xmlns:a16="http://schemas.microsoft.com/office/drawing/2014/main" id="{013B7257-FACA-4372-ADED-961ED497A0E5}"/>
              </a:ext>
            </a:extLst>
          </p:cNvPr>
          <p:cNvSpPr txBox="1"/>
          <p:nvPr/>
        </p:nvSpPr>
        <p:spPr>
          <a:xfrm>
            <a:off x="223519" y="4944220"/>
            <a:ext cx="9054082" cy="1169551"/>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어간 추출은 형태학적 분석을 단순화한 버전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정해진 규칙만 보고 단어의 어미를 자르는 어림짐작의 작업</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섬세한 작업이 아니기 때문에 어간 추출 후에 나오는 결과 단어는 사전에 존재하지 않는 단어일 수도 있음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9" name="TextBox 8">
            <a:extLst>
              <a:ext uri="{FF2B5EF4-FFF2-40B4-BE49-F238E27FC236}">
                <a16:creationId xmlns:a16="http://schemas.microsoft.com/office/drawing/2014/main" id="{00C80750-E5E6-4587-A915-C7D1892FCC81}"/>
              </a:ext>
            </a:extLst>
          </p:cNvPr>
          <p:cNvSpPr txBox="1"/>
          <p:nvPr/>
        </p:nvSpPr>
        <p:spPr>
          <a:xfrm>
            <a:off x="3474720" y="6188799"/>
            <a:ext cx="8804013" cy="646331"/>
          </a:xfrm>
          <a:prstGeom prst="rect">
            <a:avLst/>
          </a:prstGeom>
          <a:noFill/>
        </p:spPr>
        <p:txBody>
          <a:bodyPr wrap="none" rtlCol="0">
            <a:spAutoFit/>
          </a:bodyPr>
          <a:lstStyle/>
          <a:p>
            <a:r>
              <a:rPr lang="ko-KR" altLang="en-US" sz="1800" b="0" i="0" dirty="0">
                <a:solidFill>
                  <a:srgbClr val="FF0000"/>
                </a:solidFill>
                <a:effectLst/>
                <a:latin typeface="Malgun Gothic" panose="020B0503020000020004" pitchFamily="50" charset="-127"/>
                <a:ea typeface="Malgun Gothic" panose="020B0503020000020004" pitchFamily="50" charset="-127"/>
              </a:rPr>
              <a:t>표제어 추출은 문맥을 고려하며</a:t>
            </a:r>
            <a:r>
              <a:rPr lang="en-US" altLang="ko-KR" sz="1800" b="0" i="0" dirty="0">
                <a:solidFill>
                  <a:srgbClr val="FF0000"/>
                </a:solidFill>
                <a:effectLst/>
                <a:latin typeface="Malgun Gothic" panose="020B0503020000020004" pitchFamily="50" charset="-127"/>
                <a:ea typeface="Malgun Gothic" panose="020B0503020000020004" pitchFamily="50" charset="-127"/>
              </a:rPr>
              <a:t>, </a:t>
            </a:r>
            <a:r>
              <a:rPr lang="ko-KR" altLang="en-US" sz="1800" b="0" i="0" dirty="0">
                <a:solidFill>
                  <a:srgbClr val="FF0000"/>
                </a:solidFill>
                <a:effectLst/>
                <a:latin typeface="Malgun Gothic" panose="020B0503020000020004" pitchFamily="50" charset="-127"/>
                <a:ea typeface="Malgun Gothic" panose="020B0503020000020004" pitchFamily="50" charset="-127"/>
              </a:rPr>
              <a:t>수행 결과는 해당 단어의 품사 정보를 보존하지만</a:t>
            </a:r>
            <a:r>
              <a:rPr lang="en-US" altLang="ko-KR" sz="1800" b="0" i="0" dirty="0">
                <a:solidFill>
                  <a:srgbClr val="FF0000"/>
                </a:solidFill>
                <a:effectLst/>
                <a:latin typeface="Malgun Gothic" panose="020B0503020000020004" pitchFamily="50" charset="-127"/>
                <a:ea typeface="Malgun Gothic" panose="020B0503020000020004" pitchFamily="50" charset="-127"/>
              </a:rPr>
              <a:t>, </a:t>
            </a:r>
          </a:p>
          <a:p>
            <a:r>
              <a:rPr lang="ko-KR" altLang="en-US" sz="1800" b="0" i="0" dirty="0">
                <a:solidFill>
                  <a:srgbClr val="FF0000"/>
                </a:solidFill>
                <a:effectLst/>
                <a:latin typeface="Malgun Gothic" panose="020B0503020000020004" pitchFamily="50" charset="-127"/>
                <a:ea typeface="Malgun Gothic" panose="020B0503020000020004" pitchFamily="50" charset="-127"/>
              </a:rPr>
              <a:t>어간 추출을 수행한 결과는 품사 정보가 보존되지 않음</a:t>
            </a:r>
            <a:endParaRPr lang="ko-KR" altLang="en-US" sz="1800" dirty="0">
              <a:solidFill>
                <a:srgbClr val="FF0000"/>
              </a:solidFill>
            </a:endParaRPr>
          </a:p>
        </p:txBody>
      </p:sp>
      <p:sp>
        <p:nvSpPr>
          <p:cNvPr id="10" name="직사각형 9">
            <a:extLst>
              <a:ext uri="{FF2B5EF4-FFF2-40B4-BE49-F238E27FC236}">
                <a16:creationId xmlns:a16="http://schemas.microsoft.com/office/drawing/2014/main" id="{1F3205C6-BA1A-4F54-8677-CC9797CAFD7D}"/>
              </a:ext>
            </a:extLst>
          </p:cNvPr>
          <p:cNvSpPr/>
          <p:nvPr/>
        </p:nvSpPr>
        <p:spPr>
          <a:xfrm>
            <a:off x="3474720" y="6178638"/>
            <a:ext cx="8717280" cy="646331"/>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2F0AAEE-1401-4A46-B7FD-3AB355CA7F75}"/>
              </a:ext>
            </a:extLst>
          </p:cNvPr>
          <p:cNvSpPr txBox="1"/>
          <p:nvPr/>
        </p:nvSpPr>
        <p:spPr>
          <a:xfrm>
            <a:off x="11531600" y="119466"/>
            <a:ext cx="518160" cy="307777"/>
          </a:xfrm>
          <a:prstGeom prst="rect">
            <a:avLst/>
          </a:prstGeom>
          <a:noFill/>
        </p:spPr>
        <p:txBody>
          <a:bodyPr wrap="square" rtlCol="0">
            <a:spAutoFit/>
          </a:bodyPr>
          <a:lstStyle/>
          <a:p>
            <a:r>
              <a:rPr lang="en-US" altLang="ko-KR" sz="1400" dirty="0"/>
              <a:t>-13-</a:t>
            </a:r>
            <a:endParaRPr lang="ko-KR" altLang="en-US" sz="1400" dirty="0"/>
          </a:p>
        </p:txBody>
      </p:sp>
    </p:spTree>
    <p:extLst>
      <p:ext uri="{BB962C8B-B14F-4D97-AF65-F5344CB8AC3E}">
        <p14:creationId xmlns:p14="http://schemas.microsoft.com/office/powerpoint/2010/main" val="231343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39C90-AD09-4663-8C64-3FF9261C0741}"/>
              </a:ext>
            </a:extLst>
          </p:cNvPr>
          <p:cNvSpPr txBox="1"/>
          <p:nvPr/>
        </p:nvSpPr>
        <p:spPr>
          <a:xfrm>
            <a:off x="0" y="68719"/>
            <a:ext cx="3161443" cy="646331"/>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3-3. </a:t>
            </a:r>
            <a:r>
              <a:rPr lang="ko-KR" altLang="en-US" b="1" i="0" dirty="0">
                <a:solidFill>
                  <a:srgbClr val="000000"/>
                </a:solidFill>
                <a:effectLst/>
                <a:latin typeface="Malgun Gothic" panose="020B0503020000020004" pitchFamily="50" charset="-127"/>
                <a:ea typeface="Malgun Gothic" panose="020B0503020000020004" pitchFamily="50" charset="-127"/>
              </a:rPr>
              <a:t>한국어에서의 어간 추출</a:t>
            </a:r>
          </a:p>
          <a:p>
            <a:endParaRPr lang="ko-KR" altLang="en-US" dirty="0"/>
          </a:p>
        </p:txBody>
      </p:sp>
      <p:sp>
        <p:nvSpPr>
          <p:cNvPr id="3" name="TextBox 2">
            <a:extLst>
              <a:ext uri="{FF2B5EF4-FFF2-40B4-BE49-F238E27FC236}">
                <a16:creationId xmlns:a16="http://schemas.microsoft.com/office/drawing/2014/main" id="{24BBF32B-19C5-477E-9369-F5C957FC2B59}"/>
              </a:ext>
            </a:extLst>
          </p:cNvPr>
          <p:cNvSpPr txBox="1"/>
          <p:nvPr/>
        </p:nvSpPr>
        <p:spPr>
          <a:xfrm>
            <a:off x="101600" y="580291"/>
            <a:ext cx="7406323" cy="1169551"/>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a:t>
            </a:r>
            <a:r>
              <a:rPr lang="en-US" altLang="ko-KR" sz="1400" b="0" i="0" dirty="0">
                <a:solidFill>
                  <a:srgbClr val="000000"/>
                </a:solidFill>
                <a:effectLst/>
                <a:latin typeface="Malgun Gothic" panose="020B0503020000020004" pitchFamily="50" charset="-127"/>
                <a:ea typeface="Malgun Gothic" panose="020B0503020000020004" pitchFamily="50" charset="-127"/>
              </a:rPr>
              <a:t>5</a:t>
            </a:r>
            <a:r>
              <a:rPr lang="ko-KR" altLang="en-US" sz="1400" b="0" i="0" dirty="0">
                <a:solidFill>
                  <a:srgbClr val="000000"/>
                </a:solidFill>
                <a:effectLst/>
                <a:latin typeface="Malgun Gothic" panose="020B0503020000020004" pitchFamily="50" charset="-127"/>
                <a:ea typeface="Malgun Gothic" panose="020B0503020000020004" pitchFamily="50" charset="-127"/>
              </a:rPr>
              <a:t>언 </a:t>
            </a:r>
            <a:r>
              <a:rPr lang="en-US" altLang="ko-KR" sz="1400" b="0" i="0" dirty="0">
                <a:solidFill>
                  <a:srgbClr val="000000"/>
                </a:solidFill>
                <a:effectLst/>
                <a:latin typeface="Malgun Gothic" panose="020B0503020000020004" pitchFamily="50" charset="-127"/>
                <a:ea typeface="Malgun Gothic" panose="020B0503020000020004" pitchFamily="50" charset="-127"/>
              </a:rPr>
              <a:t>9</a:t>
            </a:r>
            <a:r>
              <a:rPr lang="ko-KR" altLang="en-US" sz="1400" b="0" i="0" dirty="0">
                <a:solidFill>
                  <a:srgbClr val="000000"/>
                </a:solidFill>
                <a:effectLst/>
                <a:latin typeface="Malgun Gothic" panose="020B0503020000020004" pitchFamily="50" charset="-127"/>
                <a:ea typeface="Malgun Gothic" panose="020B0503020000020004" pitchFamily="50" charset="-127"/>
              </a:rPr>
              <a:t>품사의 구조</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이 중 용언에 해당되는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동사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와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형용사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는 어간</a:t>
            </a:r>
            <a:r>
              <a:rPr lang="en-US" altLang="ko-KR" sz="1400" b="0"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과 어미</a:t>
            </a:r>
            <a:r>
              <a:rPr lang="en-US" altLang="ko-KR" sz="1400" b="0" i="0" dirty="0">
                <a:solidFill>
                  <a:srgbClr val="000000"/>
                </a:solidFill>
                <a:effectLst/>
                <a:latin typeface="Malgun Gothic" panose="020B0503020000020004" pitchFamily="50" charset="-127"/>
                <a:ea typeface="Malgun Gothic" panose="020B0503020000020004" pitchFamily="50" charset="-127"/>
              </a:rPr>
              <a:t>(ending)</a:t>
            </a:r>
            <a:r>
              <a:rPr lang="ko-KR" altLang="en-US" sz="1400" b="0" i="0" dirty="0">
                <a:solidFill>
                  <a:srgbClr val="000000"/>
                </a:solidFill>
                <a:effectLst/>
                <a:latin typeface="Malgun Gothic" panose="020B0503020000020004" pitchFamily="50" charset="-127"/>
                <a:ea typeface="Malgun Gothic" panose="020B0503020000020004" pitchFamily="50" charset="-127"/>
              </a:rPr>
              <a:t>의 결합으로 구성</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용언이라고 언급하는 부분은 전부 동사와 형용사를 포함하여 언급하는 개념</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pic>
        <p:nvPicPr>
          <p:cNvPr id="5" name="그림 4" descr="텍스트이(가) 표시된 사진&#10;&#10;자동 생성된 설명">
            <a:extLst>
              <a:ext uri="{FF2B5EF4-FFF2-40B4-BE49-F238E27FC236}">
                <a16:creationId xmlns:a16="http://schemas.microsoft.com/office/drawing/2014/main" id="{30F15AB8-B1DF-434C-8376-7956A2214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600" y="402730"/>
            <a:ext cx="2049958" cy="2263336"/>
          </a:xfrm>
          <a:prstGeom prst="rect">
            <a:avLst/>
          </a:prstGeom>
          <a:ln>
            <a:solidFill>
              <a:schemeClr val="tx1"/>
            </a:solidFill>
          </a:ln>
        </p:spPr>
      </p:pic>
      <p:sp>
        <p:nvSpPr>
          <p:cNvPr id="6" name="TextBox 5">
            <a:extLst>
              <a:ext uri="{FF2B5EF4-FFF2-40B4-BE49-F238E27FC236}">
                <a16:creationId xmlns:a16="http://schemas.microsoft.com/office/drawing/2014/main" id="{07B68D34-71AE-4F32-A060-BFADA6B03546}"/>
              </a:ext>
            </a:extLst>
          </p:cNvPr>
          <p:cNvSpPr txBox="1"/>
          <p:nvPr/>
        </p:nvSpPr>
        <p:spPr>
          <a:xfrm>
            <a:off x="101600" y="2947194"/>
            <a:ext cx="10586552" cy="1384995"/>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1" i="0" dirty="0">
                <a:solidFill>
                  <a:srgbClr val="000000"/>
                </a:solidFill>
                <a:effectLst/>
                <a:latin typeface="Malgun Gothic" panose="020B0503020000020004" pitchFamily="50" charset="-127"/>
                <a:ea typeface="Malgun Gothic" panose="020B0503020000020004" pitchFamily="50" charset="-127"/>
              </a:rPr>
              <a:t>어간</a:t>
            </a:r>
            <a:r>
              <a:rPr lang="en-US" altLang="ko-KR" sz="1400" b="1"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동사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형용사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을 활용할 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원칙적으로 모양이 변하지 않는 부분</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1" i="0" dirty="0">
                <a:solidFill>
                  <a:srgbClr val="000000"/>
                </a:solidFill>
                <a:effectLst/>
                <a:latin typeface="Malgun Gothic" panose="020B0503020000020004" pitchFamily="50" charset="-127"/>
                <a:ea typeface="Malgun Gothic" panose="020B0503020000020004" pitchFamily="50" charset="-127"/>
              </a:rPr>
              <a:t>어미</a:t>
            </a:r>
            <a:r>
              <a:rPr lang="en-US" altLang="ko-KR" sz="1400" b="1" i="0" dirty="0">
                <a:solidFill>
                  <a:srgbClr val="000000"/>
                </a:solidFill>
                <a:effectLst/>
                <a:latin typeface="Malgun Gothic" panose="020B0503020000020004" pitchFamily="50" charset="-127"/>
                <a:ea typeface="Malgun Gothic" panose="020B0503020000020004" pitchFamily="50" charset="-127"/>
              </a:rPr>
              <a:t>(ending)</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용언의 어간 뒤에 붙어서 활용하면서 변하는 부분이며</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여러 문법적 기능을 수행</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ko-KR" altLang="en-US"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활용은 어간이 어미를 취할 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어간의 모습이 일정하다면 규칙 활용</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어간이나 어미의 모습이 변하는 불규칙 활용</a:t>
            </a:r>
            <a:r>
              <a:rPr lang="ko-KR" altLang="en-US" sz="1400" b="0" i="0" dirty="0">
                <a:solidFill>
                  <a:srgbClr val="000000"/>
                </a:solidFill>
                <a:effectLst/>
                <a:latin typeface="Malgun Gothic" panose="020B0503020000020004" pitchFamily="50" charset="-127"/>
                <a:ea typeface="Malgun Gothic" panose="020B0503020000020004" pitchFamily="50" charset="-127"/>
              </a:rPr>
              <a:t>으로 나뉩니다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endParaRPr lang="ko-KR" altLang="en-US" sz="1400" dirty="0"/>
          </a:p>
        </p:txBody>
      </p:sp>
      <p:sp>
        <p:nvSpPr>
          <p:cNvPr id="7" name="TextBox 6">
            <a:extLst>
              <a:ext uri="{FF2B5EF4-FFF2-40B4-BE49-F238E27FC236}">
                <a16:creationId xmlns:a16="http://schemas.microsoft.com/office/drawing/2014/main" id="{532ABD99-AAF9-4964-8ED3-54C7EE2B3608}"/>
              </a:ext>
            </a:extLst>
          </p:cNvPr>
          <p:cNvSpPr txBox="1"/>
          <p:nvPr/>
        </p:nvSpPr>
        <p:spPr>
          <a:xfrm>
            <a:off x="294640" y="4939843"/>
            <a:ext cx="4054443" cy="738664"/>
          </a:xfrm>
          <a:prstGeom prst="rect">
            <a:avLst/>
          </a:prstGeom>
          <a:noFill/>
          <a:ln>
            <a:solidFill>
              <a:schemeClr val="tx1"/>
            </a:solidFill>
          </a:ln>
        </p:spPr>
        <p:txBody>
          <a:bodyPr wrap="none" rtlCol="0">
            <a:spAutoFit/>
          </a:bodyPr>
          <a:lstStyle/>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활용</a:t>
            </a:r>
            <a:r>
              <a:rPr lang="en-US" altLang="ko-KR" sz="1400" b="1" i="0" dirty="0">
                <a:solidFill>
                  <a:srgbClr val="000000"/>
                </a:solidFill>
                <a:effectLst/>
                <a:latin typeface="Malgun Gothic" panose="020B0503020000020004" pitchFamily="50" charset="-127"/>
                <a:ea typeface="Malgun Gothic" panose="020B0503020000020004" pitchFamily="50" charset="-127"/>
              </a:rPr>
              <a:t>(conjugation)</a:t>
            </a:r>
          </a:p>
          <a:p>
            <a:pPr algn="l"/>
            <a:endParaRPr lang="en-US" altLang="ko-KR" sz="1400" b="1" dirty="0">
              <a:solidFill>
                <a:srgbClr val="000000"/>
              </a:solidFill>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용언의 어간</a:t>
            </a:r>
            <a:r>
              <a:rPr lang="en-US" altLang="ko-KR" sz="1400" b="0"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이 어미</a:t>
            </a:r>
            <a:r>
              <a:rPr lang="en-US" altLang="ko-KR" sz="1400" b="0" i="0" dirty="0">
                <a:solidFill>
                  <a:srgbClr val="000000"/>
                </a:solidFill>
                <a:effectLst/>
                <a:latin typeface="Malgun Gothic" panose="020B0503020000020004" pitchFamily="50" charset="-127"/>
                <a:ea typeface="Malgun Gothic" panose="020B0503020000020004" pitchFamily="50" charset="-127"/>
              </a:rPr>
              <a:t>(ending)</a:t>
            </a:r>
            <a:r>
              <a:rPr lang="ko-KR" altLang="en-US" sz="1400" b="0" i="0" dirty="0">
                <a:solidFill>
                  <a:srgbClr val="000000"/>
                </a:solidFill>
                <a:effectLst/>
                <a:latin typeface="Malgun Gothic" panose="020B0503020000020004" pitchFamily="50" charset="-127"/>
                <a:ea typeface="Malgun Gothic" panose="020B0503020000020004" pitchFamily="50" charset="-127"/>
              </a:rPr>
              <a:t>를 가지는 일</a:t>
            </a:r>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p:txBody>
      </p:sp>
      <p:grpSp>
        <p:nvGrpSpPr>
          <p:cNvPr id="12" name="그룹 11">
            <a:extLst>
              <a:ext uri="{FF2B5EF4-FFF2-40B4-BE49-F238E27FC236}">
                <a16:creationId xmlns:a16="http://schemas.microsoft.com/office/drawing/2014/main" id="{D04E0B15-7F80-4F82-A0C1-11EB07E8C693}"/>
              </a:ext>
            </a:extLst>
          </p:cNvPr>
          <p:cNvGrpSpPr/>
          <p:nvPr/>
        </p:nvGrpSpPr>
        <p:grpSpPr>
          <a:xfrm>
            <a:off x="4349083" y="4570511"/>
            <a:ext cx="1319306" cy="1325880"/>
            <a:chOff x="4405169" y="5066586"/>
            <a:chExt cx="1319306" cy="1325880"/>
          </a:xfrm>
        </p:grpSpPr>
        <p:cxnSp>
          <p:nvCxnSpPr>
            <p:cNvPr id="8" name="직선 연결선 7">
              <a:extLst>
                <a:ext uri="{FF2B5EF4-FFF2-40B4-BE49-F238E27FC236}">
                  <a16:creationId xmlns:a16="http://schemas.microsoft.com/office/drawing/2014/main" id="{0468A8A0-1E95-4341-B6A8-0E06A37D563D}"/>
                </a:ext>
              </a:extLst>
            </p:cNvPr>
            <p:cNvCxnSpPr/>
            <p:nvPr/>
          </p:nvCxnSpPr>
          <p:spPr>
            <a:xfrm>
              <a:off x="4405169" y="5805250"/>
              <a:ext cx="899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370535F0-DBF8-4461-B80F-9D3DF288E0A2}"/>
                </a:ext>
              </a:extLst>
            </p:cNvPr>
            <p:cNvCxnSpPr/>
            <p:nvPr/>
          </p:nvCxnSpPr>
          <p:spPr>
            <a:xfrm>
              <a:off x="5304329" y="5066586"/>
              <a:ext cx="0" cy="13258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 name="직선 연결선 9">
              <a:extLst>
                <a:ext uri="{FF2B5EF4-FFF2-40B4-BE49-F238E27FC236}">
                  <a16:creationId xmlns:a16="http://schemas.microsoft.com/office/drawing/2014/main" id="{3BA04B08-5901-4FD7-A080-950A044389A8}"/>
                </a:ext>
              </a:extLst>
            </p:cNvPr>
            <p:cNvCxnSpPr/>
            <p:nvPr/>
          </p:nvCxnSpPr>
          <p:spPr>
            <a:xfrm>
              <a:off x="5304329" y="5066586"/>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직선 연결선 10">
              <a:extLst>
                <a:ext uri="{FF2B5EF4-FFF2-40B4-BE49-F238E27FC236}">
                  <a16:creationId xmlns:a16="http://schemas.microsoft.com/office/drawing/2014/main" id="{4FD2061C-A226-4D27-AA41-A8DC77B749BA}"/>
                </a:ext>
              </a:extLst>
            </p:cNvPr>
            <p:cNvCxnSpPr>
              <a:cxnSpLocks/>
            </p:cNvCxnSpPr>
            <p:nvPr/>
          </p:nvCxnSpPr>
          <p:spPr>
            <a:xfrm>
              <a:off x="5304329" y="6392466"/>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A8F0B0C6-CA93-4B5A-A174-6C7B6858C7F8}"/>
              </a:ext>
            </a:extLst>
          </p:cNvPr>
          <p:cNvSpPr txBox="1"/>
          <p:nvPr/>
        </p:nvSpPr>
        <p:spPr>
          <a:xfrm>
            <a:off x="5668389" y="4462789"/>
            <a:ext cx="5625258" cy="954107"/>
          </a:xfrm>
          <a:prstGeom prst="rect">
            <a:avLst/>
          </a:prstGeom>
          <a:noFill/>
        </p:spPr>
        <p:txBody>
          <a:bodyPr wrap="none" rtlCol="0">
            <a:spAutoFit/>
          </a:bodyPr>
          <a:lstStyle/>
          <a:p>
            <a:r>
              <a:rPr lang="ko-KR" altLang="en-US" sz="1400" b="1" dirty="0"/>
              <a:t>규칙 활용</a:t>
            </a:r>
          </a:p>
          <a:p>
            <a:endParaRPr lang="en-US" altLang="ko-KR" sz="1400" dirty="0"/>
          </a:p>
          <a:p>
            <a:r>
              <a:rPr lang="en-US" altLang="ko-KR" sz="1400" b="1" dirty="0"/>
              <a:t>: </a:t>
            </a:r>
            <a:r>
              <a:rPr lang="ko-KR" altLang="en-US" sz="1400" dirty="0"/>
              <a:t>어간이 어미가 </a:t>
            </a:r>
            <a:r>
              <a:rPr lang="ko-KR" altLang="en-US" sz="1400" dirty="0" err="1"/>
              <a:t>붙기전의</a:t>
            </a:r>
            <a:r>
              <a:rPr lang="ko-KR" altLang="en-US" sz="1400" dirty="0"/>
              <a:t> 모습과 어미가 붙은 후의 모습이 같으므로</a:t>
            </a:r>
            <a:r>
              <a:rPr lang="en-US" altLang="ko-KR" sz="1400" dirty="0"/>
              <a:t>, </a:t>
            </a:r>
          </a:p>
          <a:p>
            <a:r>
              <a:rPr lang="ko-KR" altLang="en-US" sz="1400" dirty="0"/>
              <a:t>규칙 기반으로 어미를 단순히 분리해주면 어간 추출 가능</a:t>
            </a:r>
          </a:p>
        </p:txBody>
      </p:sp>
      <p:sp>
        <p:nvSpPr>
          <p:cNvPr id="14" name="TextBox 13">
            <a:extLst>
              <a:ext uri="{FF2B5EF4-FFF2-40B4-BE49-F238E27FC236}">
                <a16:creationId xmlns:a16="http://schemas.microsoft.com/office/drawing/2014/main" id="{350D3371-36CD-4B2F-9B44-7BB9C5B3E98D}"/>
              </a:ext>
            </a:extLst>
          </p:cNvPr>
          <p:cNvSpPr txBox="1"/>
          <p:nvPr/>
        </p:nvSpPr>
        <p:spPr>
          <a:xfrm>
            <a:off x="5668389" y="5740596"/>
            <a:ext cx="5586786" cy="738664"/>
          </a:xfrm>
          <a:prstGeom prst="rect">
            <a:avLst/>
          </a:prstGeom>
          <a:noFill/>
        </p:spPr>
        <p:txBody>
          <a:bodyPr wrap="none" rtlCol="0">
            <a:spAutoFit/>
          </a:bodyPr>
          <a:lstStyle/>
          <a:p>
            <a:r>
              <a:rPr lang="ko-KR" altLang="en-US" sz="1400" b="1" i="0" dirty="0">
                <a:solidFill>
                  <a:srgbClr val="000000"/>
                </a:solidFill>
                <a:effectLst/>
                <a:latin typeface="Malgun Gothic" panose="020B0503020000020004" pitchFamily="50" charset="-127"/>
                <a:ea typeface="Malgun Gothic" panose="020B0503020000020004" pitchFamily="50" charset="-127"/>
              </a:rPr>
              <a:t>불규칙 활용</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단순한 분리만으로 어간 추출이 되지 않고 좀 더 복잡한 규칙 필요</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15" name="TextBox 14">
            <a:extLst>
              <a:ext uri="{FF2B5EF4-FFF2-40B4-BE49-F238E27FC236}">
                <a16:creationId xmlns:a16="http://schemas.microsoft.com/office/drawing/2014/main" id="{B810A3DB-7CB9-4AF5-9DC8-ADA16ED98CDF}"/>
              </a:ext>
            </a:extLst>
          </p:cNvPr>
          <p:cNvSpPr txBox="1"/>
          <p:nvPr/>
        </p:nvSpPr>
        <p:spPr>
          <a:xfrm>
            <a:off x="11531600" y="119466"/>
            <a:ext cx="518160" cy="307777"/>
          </a:xfrm>
          <a:prstGeom prst="rect">
            <a:avLst/>
          </a:prstGeom>
          <a:noFill/>
        </p:spPr>
        <p:txBody>
          <a:bodyPr wrap="square" rtlCol="0">
            <a:spAutoFit/>
          </a:bodyPr>
          <a:lstStyle/>
          <a:p>
            <a:r>
              <a:rPr lang="en-US" altLang="ko-KR" sz="1400" dirty="0"/>
              <a:t>-14-</a:t>
            </a:r>
            <a:endParaRPr lang="ko-KR" altLang="en-US" sz="1400" dirty="0"/>
          </a:p>
        </p:txBody>
      </p:sp>
    </p:spTree>
    <p:extLst>
      <p:ext uri="{BB962C8B-B14F-4D97-AF65-F5344CB8AC3E}">
        <p14:creationId xmlns:p14="http://schemas.microsoft.com/office/powerpoint/2010/main" val="179270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5CDBA-BA21-4D57-97C9-3FAD37DD21D4}"/>
              </a:ext>
            </a:extLst>
          </p:cNvPr>
          <p:cNvSpPr txBox="1"/>
          <p:nvPr/>
        </p:nvSpPr>
        <p:spPr>
          <a:xfrm>
            <a:off x="0" y="119466"/>
            <a:ext cx="3679212" cy="369332"/>
          </a:xfrm>
          <a:prstGeom prst="rect">
            <a:avLst/>
          </a:prstGeom>
          <a:noFill/>
        </p:spPr>
        <p:txBody>
          <a:bodyPr wrap="none" rtlCol="0">
            <a:spAutoFit/>
          </a:bodyPr>
          <a:lstStyle/>
          <a:p>
            <a:r>
              <a:rPr lang="ko-KR" altLang="en-US" b="1" dirty="0">
                <a:latin typeface="+mj-lt"/>
              </a:rPr>
              <a:t>텍스트 </a:t>
            </a:r>
            <a:r>
              <a:rPr lang="ko-KR" altLang="en-US" b="1" dirty="0" err="1">
                <a:latin typeface="+mj-lt"/>
              </a:rPr>
              <a:t>전처리</a:t>
            </a:r>
            <a:r>
              <a:rPr lang="en-US" altLang="ko-KR" b="1" dirty="0">
                <a:latin typeface="+mj-lt"/>
              </a:rPr>
              <a:t>(Text preprocessing)</a:t>
            </a:r>
            <a:endParaRPr lang="ko-KR" altLang="en-US" b="1" dirty="0">
              <a:latin typeface="+mj-lt"/>
            </a:endParaRPr>
          </a:p>
        </p:txBody>
      </p:sp>
      <p:sp>
        <p:nvSpPr>
          <p:cNvPr id="3" name="TextBox 2">
            <a:extLst>
              <a:ext uri="{FF2B5EF4-FFF2-40B4-BE49-F238E27FC236}">
                <a16:creationId xmlns:a16="http://schemas.microsoft.com/office/drawing/2014/main" id="{A117923F-BDA4-44B3-89B5-2AAE82EB109F}"/>
              </a:ext>
            </a:extLst>
          </p:cNvPr>
          <p:cNvSpPr txBox="1"/>
          <p:nvPr/>
        </p:nvSpPr>
        <p:spPr>
          <a:xfrm>
            <a:off x="275176" y="768821"/>
            <a:ext cx="5820824" cy="1169551"/>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 처리에 있어서 텍스트 전처리는 매우 중요한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텍스트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전처리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용도에 맞게 텍스트를 사전에 처리하는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전처리를 </a:t>
            </a:r>
            <a:r>
              <a:rPr lang="ko-KR" altLang="en-US" sz="1400" dirty="0">
                <a:solidFill>
                  <a:srgbClr val="000000"/>
                </a:solidFill>
                <a:latin typeface="Malgun Gothic" panose="020B0503020000020004" pitchFamily="50" charset="-127"/>
                <a:ea typeface="Malgun Gothic" panose="020B0503020000020004" pitchFamily="50" charset="-127"/>
              </a:rPr>
              <a:t>제대로 </a:t>
            </a:r>
            <a:r>
              <a:rPr lang="ko-KR" altLang="en-US" sz="1400" b="0" i="0" dirty="0">
                <a:solidFill>
                  <a:srgbClr val="000000"/>
                </a:solidFill>
                <a:effectLst/>
                <a:latin typeface="Malgun Gothic" panose="020B0503020000020004" pitchFamily="50" charset="-127"/>
                <a:ea typeface="Malgun Gothic" panose="020B0503020000020004" pitchFamily="50" charset="-127"/>
              </a:rPr>
              <a:t>하지 않으면 자연어 처리 기법들이 동작하지 않음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직사각형 5">
            <a:extLst>
              <a:ext uri="{FF2B5EF4-FFF2-40B4-BE49-F238E27FC236}">
                <a16:creationId xmlns:a16="http://schemas.microsoft.com/office/drawing/2014/main" id="{FDB2D239-A420-49AD-9697-DDA1A833D727}"/>
              </a:ext>
            </a:extLst>
          </p:cNvPr>
          <p:cNvSpPr/>
          <p:nvPr/>
        </p:nvSpPr>
        <p:spPr>
          <a:xfrm>
            <a:off x="1952616" y="3812813"/>
            <a:ext cx="2148840" cy="1169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데이터</a:t>
            </a:r>
            <a:endParaRPr lang="en-US" altLang="ko-KR" b="1" dirty="0">
              <a:solidFill>
                <a:schemeClr val="tx1"/>
              </a:solidFill>
            </a:endParaRPr>
          </a:p>
          <a:p>
            <a:pPr algn="ctr"/>
            <a:r>
              <a:rPr lang="en-US" altLang="ko-KR" b="1" dirty="0">
                <a:solidFill>
                  <a:schemeClr val="tx1"/>
                </a:solidFill>
              </a:rPr>
              <a:t>(</a:t>
            </a:r>
            <a:r>
              <a:rPr lang="ko-KR" altLang="en-US" b="1" dirty="0" err="1">
                <a:solidFill>
                  <a:schemeClr val="tx1"/>
                </a:solidFill>
              </a:rPr>
              <a:t>크롤링</a:t>
            </a:r>
            <a:r>
              <a:rPr lang="en-US" altLang="ko-KR" b="1" dirty="0">
                <a:solidFill>
                  <a:schemeClr val="tx1"/>
                </a:solidFill>
              </a:rPr>
              <a:t>)</a:t>
            </a:r>
            <a:endParaRPr lang="ko-KR" altLang="en-US" b="1" dirty="0">
              <a:solidFill>
                <a:schemeClr val="tx1"/>
              </a:solidFill>
            </a:endParaRPr>
          </a:p>
        </p:txBody>
      </p:sp>
      <p:cxnSp>
        <p:nvCxnSpPr>
          <p:cNvPr id="8" name="직선 화살표 연결선 7">
            <a:extLst>
              <a:ext uri="{FF2B5EF4-FFF2-40B4-BE49-F238E27FC236}">
                <a16:creationId xmlns:a16="http://schemas.microsoft.com/office/drawing/2014/main" id="{0B80D283-1D07-462C-9A6A-A31CE1699F6F}"/>
              </a:ext>
            </a:extLst>
          </p:cNvPr>
          <p:cNvCxnSpPr>
            <a:cxnSpLocks/>
          </p:cNvCxnSpPr>
          <p:nvPr/>
        </p:nvCxnSpPr>
        <p:spPr>
          <a:xfrm>
            <a:off x="4584207" y="4397588"/>
            <a:ext cx="1746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0A86EE-1896-4041-86C9-77FC10C6F3F6}"/>
              </a:ext>
            </a:extLst>
          </p:cNvPr>
          <p:cNvSpPr txBox="1"/>
          <p:nvPr/>
        </p:nvSpPr>
        <p:spPr>
          <a:xfrm>
            <a:off x="4352617" y="4029451"/>
            <a:ext cx="2977823" cy="307777"/>
          </a:xfrm>
          <a:prstGeom prst="rect">
            <a:avLst/>
          </a:prstGeom>
          <a:noFill/>
        </p:spPr>
        <p:txBody>
          <a:bodyPr wrap="square" rtlCol="0">
            <a:spAutoFit/>
          </a:bodyPr>
          <a:lstStyle/>
          <a:p>
            <a:r>
              <a:rPr lang="ko-KR" altLang="en-US" sz="1400" dirty="0"/>
              <a:t>데이터 용도에 맞게 </a:t>
            </a:r>
            <a:r>
              <a:rPr lang="ko-KR" altLang="en-US" sz="1400" dirty="0" err="1"/>
              <a:t>전처리</a:t>
            </a:r>
            <a:endParaRPr lang="ko-KR" altLang="en-US" sz="1400" dirty="0"/>
          </a:p>
        </p:txBody>
      </p:sp>
      <p:sp>
        <p:nvSpPr>
          <p:cNvPr id="15" name="타원 14">
            <a:extLst>
              <a:ext uri="{FF2B5EF4-FFF2-40B4-BE49-F238E27FC236}">
                <a16:creationId xmlns:a16="http://schemas.microsoft.com/office/drawing/2014/main" id="{8B5ABF15-FC5B-4FFB-9314-ABABEAF15B2E}"/>
              </a:ext>
            </a:extLst>
          </p:cNvPr>
          <p:cNvSpPr/>
          <p:nvPr/>
        </p:nvSpPr>
        <p:spPr>
          <a:xfrm>
            <a:off x="6812985" y="3368040"/>
            <a:ext cx="3855536" cy="2059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00" b="0" i="0" dirty="0">
                <a:solidFill>
                  <a:srgbClr val="000000"/>
                </a:solidFill>
                <a:effectLst/>
                <a:latin typeface="Malgun Gothic" panose="020B0503020000020004" pitchFamily="50" charset="-127"/>
                <a:ea typeface="Malgun Gothic" panose="020B0503020000020004" pitchFamily="50" charset="-127"/>
              </a:rPr>
              <a:t>토큰화</a:t>
            </a:r>
            <a:r>
              <a:rPr lang="en-US" altLang="ko-KR" sz="1800" b="0" i="0" dirty="0">
                <a:solidFill>
                  <a:srgbClr val="000000"/>
                </a:solidFill>
                <a:effectLst/>
                <a:latin typeface="Malgun Gothic" panose="020B0503020000020004" pitchFamily="50" charset="-127"/>
                <a:ea typeface="Malgun Gothic" panose="020B0503020000020004" pitchFamily="50" charset="-127"/>
              </a:rPr>
              <a:t>(tokenization) </a:t>
            </a:r>
          </a:p>
          <a:p>
            <a:r>
              <a:rPr lang="en-US" altLang="ko-KR" sz="1800" b="0" i="0" dirty="0">
                <a:solidFill>
                  <a:srgbClr val="000000"/>
                </a:solidFill>
                <a:effectLst/>
                <a:latin typeface="Malgun Gothic" panose="020B0503020000020004" pitchFamily="50" charset="-127"/>
                <a:ea typeface="Malgun Gothic" panose="020B0503020000020004" pitchFamily="50" charset="-127"/>
              </a:rPr>
              <a:t>&amp; </a:t>
            </a:r>
            <a:r>
              <a:rPr lang="ko-KR" altLang="en-US" sz="1800" b="0" i="0" dirty="0">
                <a:solidFill>
                  <a:srgbClr val="000000"/>
                </a:solidFill>
                <a:effectLst/>
                <a:latin typeface="Malgun Gothic" panose="020B0503020000020004" pitchFamily="50" charset="-127"/>
                <a:ea typeface="Malgun Gothic" panose="020B0503020000020004" pitchFamily="50" charset="-127"/>
              </a:rPr>
              <a:t>정제</a:t>
            </a:r>
            <a:r>
              <a:rPr lang="en-US" altLang="ko-KR" sz="1800" b="0" i="0" dirty="0">
                <a:solidFill>
                  <a:srgbClr val="000000"/>
                </a:solidFill>
                <a:effectLst/>
                <a:latin typeface="Malgun Gothic" panose="020B0503020000020004" pitchFamily="50" charset="-127"/>
                <a:ea typeface="Malgun Gothic" panose="020B0503020000020004" pitchFamily="50" charset="-127"/>
              </a:rPr>
              <a:t>(cleaning) </a:t>
            </a:r>
          </a:p>
          <a:p>
            <a:r>
              <a:rPr lang="en-US" altLang="ko-KR" sz="1800" b="0" i="0" dirty="0">
                <a:solidFill>
                  <a:srgbClr val="000000"/>
                </a:solidFill>
                <a:effectLst/>
                <a:latin typeface="Malgun Gothic" panose="020B0503020000020004" pitchFamily="50" charset="-127"/>
                <a:ea typeface="Malgun Gothic" panose="020B0503020000020004" pitchFamily="50" charset="-127"/>
              </a:rPr>
              <a:t>&amp; </a:t>
            </a:r>
            <a:r>
              <a:rPr lang="ko-KR" altLang="en-US" sz="1800" b="0" i="0" dirty="0">
                <a:solidFill>
                  <a:srgbClr val="000000"/>
                </a:solidFill>
                <a:effectLst/>
                <a:latin typeface="Malgun Gothic" panose="020B0503020000020004" pitchFamily="50" charset="-127"/>
                <a:ea typeface="Malgun Gothic" panose="020B0503020000020004" pitchFamily="50" charset="-127"/>
              </a:rPr>
              <a:t>정규화</a:t>
            </a:r>
            <a:r>
              <a:rPr lang="en-US" altLang="ko-KR" sz="1800" b="0" i="0" dirty="0">
                <a:solidFill>
                  <a:srgbClr val="000000"/>
                </a:solidFill>
                <a:effectLst/>
                <a:latin typeface="Malgun Gothic" panose="020B0503020000020004" pitchFamily="50" charset="-127"/>
                <a:ea typeface="Malgun Gothic" panose="020B0503020000020004" pitchFamily="50" charset="-127"/>
              </a:rPr>
              <a:t>(normalization)</a:t>
            </a:r>
            <a:endParaRPr lang="ko-KR" altLang="en-US" dirty="0">
              <a:solidFill>
                <a:schemeClr val="tx1"/>
              </a:solidFill>
            </a:endParaRPr>
          </a:p>
        </p:txBody>
      </p:sp>
      <p:sp>
        <p:nvSpPr>
          <p:cNvPr id="19" name="TextBox 18">
            <a:extLst>
              <a:ext uri="{FF2B5EF4-FFF2-40B4-BE49-F238E27FC236}">
                <a16:creationId xmlns:a16="http://schemas.microsoft.com/office/drawing/2014/main" id="{A48594BD-5AF2-4181-BB6F-E54C5E8A8D25}"/>
              </a:ext>
            </a:extLst>
          </p:cNvPr>
          <p:cNvSpPr txBox="1"/>
          <p:nvPr/>
        </p:nvSpPr>
        <p:spPr>
          <a:xfrm>
            <a:off x="11587774" y="119466"/>
            <a:ext cx="461986" cy="307777"/>
          </a:xfrm>
          <a:prstGeom prst="rect">
            <a:avLst/>
          </a:prstGeom>
          <a:noFill/>
        </p:spPr>
        <p:txBody>
          <a:bodyPr wrap="square" rtlCol="0">
            <a:spAutoFit/>
          </a:bodyPr>
          <a:lstStyle/>
          <a:p>
            <a:r>
              <a:rPr lang="en-US" altLang="ko-KR" sz="1400" dirty="0"/>
              <a:t>-1-</a:t>
            </a:r>
            <a:endParaRPr lang="ko-KR" altLang="en-US" sz="1400" dirty="0"/>
          </a:p>
        </p:txBody>
      </p:sp>
    </p:spTree>
    <p:extLst>
      <p:ext uri="{BB962C8B-B14F-4D97-AF65-F5344CB8AC3E}">
        <p14:creationId xmlns:p14="http://schemas.microsoft.com/office/powerpoint/2010/main" val="371886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DAC7D-F87F-48F1-A59A-9A5D8C78666A}"/>
              </a:ext>
            </a:extLst>
          </p:cNvPr>
          <p:cNvSpPr txBox="1"/>
          <p:nvPr/>
        </p:nvSpPr>
        <p:spPr>
          <a:xfrm>
            <a:off x="0" y="108624"/>
            <a:ext cx="2703882"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1. </a:t>
            </a:r>
            <a:r>
              <a:rPr lang="ko-KR" altLang="en-US" b="1" i="0" dirty="0">
                <a:solidFill>
                  <a:srgbClr val="000000"/>
                </a:solidFill>
                <a:effectLst/>
                <a:latin typeface="Malgun Gothic" panose="020B0503020000020004" pitchFamily="50" charset="-127"/>
                <a:ea typeface="Malgun Gothic" panose="020B0503020000020004" pitchFamily="50" charset="-127"/>
              </a:rPr>
              <a:t>토큰화</a:t>
            </a:r>
            <a:r>
              <a:rPr lang="en-US" altLang="ko-KR" b="1" i="0" dirty="0">
                <a:solidFill>
                  <a:srgbClr val="000000"/>
                </a:solidFill>
                <a:effectLst/>
                <a:latin typeface="Malgun Gothic" panose="020B0503020000020004" pitchFamily="50" charset="-127"/>
                <a:ea typeface="Malgun Gothic" panose="020B0503020000020004" pitchFamily="50" charset="-127"/>
              </a:rPr>
              <a:t>(Tokenization)</a:t>
            </a:r>
          </a:p>
        </p:txBody>
      </p:sp>
      <p:sp>
        <p:nvSpPr>
          <p:cNvPr id="3" name="TextBox 2">
            <a:extLst>
              <a:ext uri="{FF2B5EF4-FFF2-40B4-BE49-F238E27FC236}">
                <a16:creationId xmlns:a16="http://schemas.microsoft.com/office/drawing/2014/main" id="{D1F70899-BB06-45FB-BFAA-A114D87D979F}"/>
              </a:ext>
            </a:extLst>
          </p:cNvPr>
          <p:cNvSpPr txBox="1"/>
          <p:nvPr/>
        </p:nvSpPr>
        <p:spPr>
          <a:xfrm>
            <a:off x="237934" y="682605"/>
            <a:ext cx="7945380" cy="738664"/>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(tokenization): </a:t>
            </a:r>
            <a:r>
              <a:rPr lang="ko-KR" altLang="en-US" sz="1400" b="0" i="0" dirty="0">
                <a:solidFill>
                  <a:srgbClr val="000000"/>
                </a:solidFill>
                <a:effectLst/>
                <a:latin typeface="Malgun Gothic" panose="020B0503020000020004" pitchFamily="50" charset="-127"/>
                <a:ea typeface="Malgun Gothic" panose="020B0503020000020004" pitchFamily="50" charset="-127"/>
              </a:rPr>
              <a:t>주어진 코퍼스</a:t>
            </a:r>
            <a:r>
              <a:rPr lang="en-US" altLang="ko-KR" sz="1400" b="0" i="0" dirty="0">
                <a:solidFill>
                  <a:srgbClr val="000000"/>
                </a:solidFill>
                <a:effectLst/>
                <a:latin typeface="Malgun Gothic" panose="020B0503020000020004" pitchFamily="50" charset="-127"/>
                <a:ea typeface="Malgun Gothic" panose="020B0503020000020004" pitchFamily="50" charset="-127"/>
              </a:rPr>
              <a:t>(corpus)</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토큰</a:t>
            </a:r>
            <a:r>
              <a:rPr lang="en-US" altLang="ko-KR" sz="1400" b="0" i="0" dirty="0">
                <a:solidFill>
                  <a:srgbClr val="000000"/>
                </a:solidFill>
                <a:effectLst/>
                <a:latin typeface="Malgun Gothic" panose="020B0503020000020004" pitchFamily="50" charset="-127"/>
                <a:ea typeface="Malgun Gothic" panose="020B0503020000020004" pitchFamily="50" charset="-127"/>
              </a:rPr>
              <a:t>(token)</a:t>
            </a:r>
            <a:r>
              <a:rPr lang="ko-KR" altLang="en-US" sz="1400" b="0" i="0" dirty="0">
                <a:solidFill>
                  <a:srgbClr val="000000"/>
                </a:solidFill>
                <a:effectLst/>
                <a:latin typeface="Malgun Gothic" panose="020B0503020000020004" pitchFamily="50" charset="-127"/>
                <a:ea typeface="Malgun Gothic" panose="020B0503020000020004" pitchFamily="50" charset="-127"/>
              </a:rPr>
              <a:t>이라 불리는 단위로 나누는 작업</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단위는 상황에 따라 다르지만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보통 의미 있는 단위로 토큰을 정의</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5" name="TextBox 4">
            <a:extLst>
              <a:ext uri="{FF2B5EF4-FFF2-40B4-BE49-F238E27FC236}">
                <a16:creationId xmlns:a16="http://schemas.microsoft.com/office/drawing/2014/main" id="{AB33BFB9-0E28-4788-BA9C-AAF3359B5E2D}"/>
              </a:ext>
            </a:extLst>
          </p:cNvPr>
          <p:cNvSpPr txBox="1"/>
          <p:nvPr/>
        </p:nvSpPr>
        <p:spPr>
          <a:xfrm>
            <a:off x="2452814" y="2795469"/>
            <a:ext cx="6337761" cy="160043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altLang="ko-KR" sz="1400" dirty="0">
                <a:solidFill>
                  <a:srgbClr val="000000"/>
                </a:solidFill>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a:t>
            </a:r>
            <a:r>
              <a:rPr lang="en-US" altLang="ko-KR" sz="1400" b="0" i="0" dirty="0">
                <a:solidFill>
                  <a:srgbClr val="000000"/>
                </a:solidFill>
                <a:effectLst/>
                <a:latin typeface="Malgun Gothic" panose="020B0503020000020004" pitchFamily="50" charset="-127"/>
                <a:ea typeface="Malgun Gothic" panose="020B0503020000020004" pitchFamily="50" charset="-127"/>
              </a:rPr>
              <a:t>(punctuation)</a:t>
            </a:r>
            <a:r>
              <a:rPr lang="ko-KR" altLang="en-US" sz="1400" b="0" i="0" dirty="0">
                <a:solidFill>
                  <a:srgbClr val="000000"/>
                </a:solidFill>
                <a:effectLst/>
                <a:latin typeface="Malgun Gothic" panose="020B0503020000020004" pitchFamily="50" charset="-127"/>
                <a:ea typeface="Malgun Gothic" panose="020B0503020000020004" pitchFamily="50" charset="-127"/>
              </a:rPr>
              <a:t>과 같은 문자는 제외시키는 간단한 단어 토큰화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입력</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i="0" dirty="0">
                <a:solidFill>
                  <a:srgbClr val="000000"/>
                </a:solidFill>
                <a:effectLst/>
                <a:latin typeface="Malgun Gothic" panose="020B0503020000020004" pitchFamily="50" charset="-127"/>
                <a:ea typeface="Malgun Gothic" panose="020B0503020000020004" pitchFamily="50" charset="-127"/>
              </a:rPr>
              <a:t>Time is an illusion. Lunchtime double so!</a:t>
            </a:r>
            <a:endParaRPr lang="ko-KR" altLang="en-US" sz="140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출력 </a:t>
            </a:r>
            <a:r>
              <a:rPr lang="en-US" altLang="ko-KR" sz="1400" b="0" i="0" dirty="0">
                <a:solidFill>
                  <a:srgbClr val="000000"/>
                </a:solidFill>
                <a:effectLst/>
                <a:latin typeface="Malgun Gothic" panose="020B0503020000020004" pitchFamily="50" charset="-127"/>
                <a:ea typeface="Malgun Gothic" panose="020B0503020000020004" pitchFamily="50" charset="-127"/>
              </a:rPr>
              <a:t>: "Time", "is", "an", "</a:t>
            </a:r>
            <a:r>
              <a:rPr lang="en-US" altLang="ko-KR" sz="1400" b="0" i="0" dirty="0" err="1">
                <a:solidFill>
                  <a:srgbClr val="000000"/>
                </a:solidFill>
                <a:effectLst/>
                <a:latin typeface="Malgun Gothic" panose="020B0503020000020004" pitchFamily="50" charset="-127"/>
                <a:ea typeface="Malgun Gothic" panose="020B0503020000020004" pitchFamily="50" charset="-127"/>
              </a:rPr>
              <a:t>illustion</a:t>
            </a:r>
            <a:r>
              <a:rPr lang="en-US" altLang="ko-KR" sz="1400" b="0" i="0" dirty="0">
                <a:solidFill>
                  <a:srgbClr val="000000"/>
                </a:solidFill>
                <a:effectLst/>
                <a:latin typeface="Malgun Gothic" panose="020B0503020000020004" pitchFamily="50" charset="-127"/>
                <a:ea typeface="Malgun Gothic" panose="020B0503020000020004" pitchFamily="50" charset="-127"/>
              </a:rPr>
              <a:t>", "Lunchtime", "double", "so“</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구두점을 지운 뒤에 띄어쓰기</a:t>
            </a:r>
            <a:r>
              <a:rPr lang="en-US" altLang="ko-KR" sz="1400" b="0" i="0" dirty="0">
                <a:solidFill>
                  <a:srgbClr val="000000"/>
                </a:solidFill>
                <a:effectLst/>
                <a:latin typeface="Malgun Gothic" panose="020B0503020000020004" pitchFamily="50" charset="-127"/>
                <a:ea typeface="Malgun Gothic" panose="020B0503020000020004" pitchFamily="50" charset="-127"/>
              </a:rPr>
              <a:t>(whitespace)</a:t>
            </a:r>
            <a:r>
              <a:rPr lang="ko-KR" altLang="en-US" sz="1400" b="0" i="0" dirty="0">
                <a:solidFill>
                  <a:srgbClr val="000000"/>
                </a:solidFill>
                <a:effectLst/>
                <a:latin typeface="Malgun Gothic" panose="020B0503020000020004" pitchFamily="50" charset="-127"/>
                <a:ea typeface="Malgun Gothic" panose="020B0503020000020004" pitchFamily="50" charset="-127"/>
              </a:rPr>
              <a:t>를 기준으로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잘라</a:t>
            </a:r>
            <a:r>
              <a:rPr lang="ko-KR" altLang="en-US" sz="1400" dirty="0" err="1">
                <a:solidFill>
                  <a:srgbClr val="000000"/>
                </a:solidFill>
                <a:latin typeface="Malgun Gothic" panose="020B0503020000020004" pitchFamily="50" charset="-127"/>
                <a:ea typeface="Malgun Gothic" panose="020B0503020000020004" pitchFamily="50" charset="-127"/>
              </a:rPr>
              <a:t>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238B07AE-DB13-4C78-B206-6F11F0F29C6C}"/>
              </a:ext>
            </a:extLst>
          </p:cNvPr>
          <p:cNvSpPr txBox="1"/>
          <p:nvPr/>
        </p:nvSpPr>
        <p:spPr>
          <a:xfrm>
            <a:off x="6096000" y="6162079"/>
            <a:ext cx="6195927" cy="307777"/>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마침표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컴마</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물음표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세미콜론</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느낌표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등과 같은 기호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10" name="TextBox 9">
            <a:extLst>
              <a:ext uri="{FF2B5EF4-FFF2-40B4-BE49-F238E27FC236}">
                <a16:creationId xmlns:a16="http://schemas.microsoft.com/office/drawing/2014/main" id="{FB44100B-11BA-4099-AFC1-21963D63A89B}"/>
              </a:ext>
            </a:extLst>
          </p:cNvPr>
          <p:cNvSpPr txBox="1"/>
          <p:nvPr/>
        </p:nvSpPr>
        <p:spPr>
          <a:xfrm>
            <a:off x="11587774" y="119466"/>
            <a:ext cx="461986" cy="307777"/>
          </a:xfrm>
          <a:prstGeom prst="rect">
            <a:avLst/>
          </a:prstGeom>
          <a:noFill/>
        </p:spPr>
        <p:txBody>
          <a:bodyPr wrap="square" rtlCol="0">
            <a:spAutoFit/>
          </a:bodyPr>
          <a:lstStyle/>
          <a:p>
            <a:r>
              <a:rPr lang="en-US" altLang="ko-KR" sz="1400" dirty="0"/>
              <a:t>-2-</a:t>
            </a:r>
            <a:endParaRPr lang="ko-KR" altLang="en-US" sz="1400" dirty="0"/>
          </a:p>
        </p:txBody>
      </p:sp>
    </p:spTree>
    <p:extLst>
      <p:ext uri="{BB962C8B-B14F-4D97-AF65-F5344CB8AC3E}">
        <p14:creationId xmlns:p14="http://schemas.microsoft.com/office/powerpoint/2010/main" val="72099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66028-C757-40FF-9EF6-8A4DF9C56F0B}"/>
              </a:ext>
            </a:extLst>
          </p:cNvPr>
          <p:cNvSpPr txBox="1"/>
          <p:nvPr/>
        </p:nvSpPr>
        <p:spPr>
          <a:xfrm>
            <a:off x="205445" y="794891"/>
            <a:ext cx="10373353" cy="1384995"/>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단위를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(word)</a:t>
            </a:r>
            <a:r>
              <a:rPr lang="ko-KR" altLang="en-US" sz="1400" b="0" i="0" dirty="0">
                <a:solidFill>
                  <a:srgbClr val="000000"/>
                </a:solidFill>
                <a:effectLst/>
                <a:latin typeface="Malgun Gothic" panose="020B0503020000020004" pitchFamily="50" charset="-127"/>
                <a:ea typeface="Malgun Gothic" panose="020B0503020000020004" pitchFamily="50" charset="-127"/>
              </a:rPr>
              <a:t>로 하는 경우</a:t>
            </a:r>
            <a:r>
              <a:rPr lang="en-US" altLang="ko-KR" sz="1400" dirty="0">
                <a:solidFill>
                  <a:srgbClr val="000000"/>
                </a:solidFill>
                <a:latin typeface="Malgun Gothic" panose="020B0503020000020004" pitchFamily="50" charset="-127"/>
                <a:ea typeface="Malgun Gothic" panose="020B0503020000020004" pitchFamily="50" charset="-127"/>
              </a:rPr>
              <a:t> -&gt; </a:t>
            </a:r>
            <a:r>
              <a:rPr lang="ko-KR" altLang="en-US" sz="1400" b="0" i="0" dirty="0">
                <a:solidFill>
                  <a:srgbClr val="000000"/>
                </a:solidFill>
                <a:effectLst/>
                <a:latin typeface="Malgun Gothic" panose="020B0503020000020004" pitchFamily="50" charset="-127"/>
                <a:ea typeface="Malgun Gothic" panose="020B0503020000020004" pitchFamily="50" charset="-127"/>
              </a:rPr>
              <a:t>단어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(word tokenization)</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다만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여기서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(word)</a:t>
            </a:r>
            <a:r>
              <a:rPr lang="ko-KR" altLang="en-US" sz="1400" b="0" i="0" dirty="0">
                <a:solidFill>
                  <a:srgbClr val="000000"/>
                </a:solidFill>
                <a:effectLst/>
                <a:latin typeface="Malgun Gothic" panose="020B0503020000020004" pitchFamily="50" charset="-127"/>
                <a:ea typeface="Malgun Gothic" panose="020B0503020000020004" pitchFamily="50" charset="-127"/>
              </a:rPr>
              <a:t>는 단어 단위 외에도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단어구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의미를 갖는 문자열로도 간주</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보통 토큰화 작업은 단순히 구두점이나 특수문자를 전부 제거하는 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a:t>
            </a:r>
            <a:r>
              <a:rPr lang="ko-KR" altLang="en-US" sz="1400" b="0" i="0" dirty="0">
                <a:solidFill>
                  <a:srgbClr val="000000"/>
                </a:solidFill>
                <a:effectLst/>
                <a:latin typeface="Malgun Gothic" panose="020B0503020000020004" pitchFamily="50" charset="-127"/>
                <a:ea typeface="Malgun Gothic" panose="020B0503020000020004" pitchFamily="50" charset="-127"/>
              </a:rPr>
              <a:t>작업을 수행하는 것만으로 해결되지 않</a:t>
            </a:r>
            <a:r>
              <a:rPr lang="ko-KR" altLang="en-US" sz="1400" dirty="0">
                <a:solidFill>
                  <a:srgbClr val="000000"/>
                </a:solidFill>
                <a:latin typeface="Malgun Gothic" panose="020B0503020000020004" pitchFamily="50" charset="-127"/>
                <a:ea typeface="Malgun Gothic" panose="020B0503020000020004" pitchFamily="50" charset="-127"/>
              </a:rPr>
              <a:t>음</a:t>
            </a:r>
            <a:r>
              <a:rPr lang="en-US" altLang="ko-KR" sz="1400" dirty="0">
                <a:solidFill>
                  <a:srgbClr val="000000"/>
                </a:solidFill>
                <a:latin typeface="Malgun Gothic" panose="020B0503020000020004" pitchFamily="50" charset="-127"/>
                <a:ea typeface="Malgun Gothic" panose="020B0503020000020004" pitchFamily="50" charset="-127"/>
              </a:rPr>
              <a:t>.</a:t>
            </a: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1" dirty="0">
                <a:solidFill>
                  <a:srgbClr val="FF0000"/>
                </a:solidFill>
                <a:effectLst/>
                <a:latin typeface="Malgun Gothic" panose="020B0503020000020004" pitchFamily="50" charset="-127"/>
                <a:ea typeface="Malgun Gothic" panose="020B0503020000020004" pitchFamily="50" charset="-127"/>
              </a:rPr>
              <a:t>구두점이나 특수문자를 전부 제거하면 토큰이 의미를 잃어버리는 경우가 발생</a:t>
            </a:r>
            <a:r>
              <a:rPr lang="ko-KR" altLang="en-US" sz="1400" b="0" i="0" dirty="0">
                <a:solidFill>
                  <a:srgbClr val="000000"/>
                </a:solidFill>
                <a:effectLst/>
                <a:latin typeface="Malgun Gothic" panose="020B0503020000020004" pitchFamily="50" charset="-127"/>
                <a:ea typeface="Malgun Gothic" panose="020B0503020000020004" pitchFamily="50" charset="-127"/>
              </a:rPr>
              <a:t>하기도 함</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3" name="TextBox 2">
            <a:extLst>
              <a:ext uri="{FF2B5EF4-FFF2-40B4-BE49-F238E27FC236}">
                <a16:creationId xmlns:a16="http://schemas.microsoft.com/office/drawing/2014/main" id="{135C0B1A-E9DE-4B0D-82B2-19EDA82B615B}"/>
              </a:ext>
            </a:extLst>
          </p:cNvPr>
          <p:cNvSpPr txBox="1"/>
          <p:nvPr/>
        </p:nvSpPr>
        <p:spPr>
          <a:xfrm>
            <a:off x="0" y="2777728"/>
            <a:ext cx="4549515" cy="369332"/>
          </a:xfrm>
          <a:prstGeom prst="rect">
            <a:avLst/>
          </a:prstGeom>
          <a:noFill/>
        </p:spPr>
        <p:txBody>
          <a:bodyPr wrap="none" rtlCol="0">
            <a:spAutoFit/>
          </a:bodyPr>
          <a:lstStyle/>
          <a:p>
            <a:r>
              <a:rPr lang="en-US" altLang="ko-KR" b="1" dirty="0">
                <a:solidFill>
                  <a:srgbClr val="000000"/>
                </a:solidFill>
                <a:latin typeface="Malgun Gothic" panose="020B0503020000020004" pitchFamily="50" charset="-127"/>
                <a:ea typeface="Malgun Gothic" panose="020B0503020000020004" pitchFamily="50" charset="-127"/>
              </a:rPr>
              <a:t>1</a:t>
            </a:r>
            <a:r>
              <a:rPr lang="en-US" altLang="ko-KR" b="1" i="0" dirty="0">
                <a:solidFill>
                  <a:srgbClr val="000000"/>
                </a:solidFill>
                <a:effectLst/>
                <a:latin typeface="Malgun Gothic" panose="020B0503020000020004" pitchFamily="50" charset="-127"/>
                <a:ea typeface="Malgun Gothic" panose="020B0503020000020004" pitchFamily="50" charset="-127"/>
              </a:rPr>
              <a:t>-2. </a:t>
            </a:r>
            <a:r>
              <a:rPr lang="ko-KR" altLang="en-US" b="1" i="0" dirty="0">
                <a:solidFill>
                  <a:srgbClr val="000000"/>
                </a:solidFill>
                <a:effectLst/>
                <a:latin typeface="Malgun Gothic" panose="020B0503020000020004" pitchFamily="50" charset="-127"/>
                <a:ea typeface="Malgun Gothic" panose="020B0503020000020004" pitchFamily="50" charset="-127"/>
              </a:rPr>
              <a:t>문장 토큰화</a:t>
            </a:r>
            <a:r>
              <a:rPr lang="en-US" altLang="ko-KR" b="1" i="0" dirty="0">
                <a:solidFill>
                  <a:srgbClr val="000000"/>
                </a:solidFill>
                <a:effectLst/>
                <a:latin typeface="Malgun Gothic" panose="020B0503020000020004" pitchFamily="50" charset="-127"/>
                <a:ea typeface="Malgun Gothic" panose="020B0503020000020004" pitchFamily="50" charset="-127"/>
              </a:rPr>
              <a:t>(Sentence Tokenization)</a:t>
            </a:r>
          </a:p>
        </p:txBody>
      </p:sp>
      <p:sp>
        <p:nvSpPr>
          <p:cNvPr id="4" name="TextBox 3">
            <a:extLst>
              <a:ext uri="{FF2B5EF4-FFF2-40B4-BE49-F238E27FC236}">
                <a16:creationId xmlns:a16="http://schemas.microsoft.com/office/drawing/2014/main" id="{FB1EC98B-698B-417E-A422-488D7454DA02}"/>
              </a:ext>
            </a:extLst>
          </p:cNvPr>
          <p:cNvSpPr txBox="1"/>
          <p:nvPr/>
        </p:nvSpPr>
        <p:spPr>
          <a:xfrm>
            <a:off x="0" y="54084"/>
            <a:ext cx="4161332"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1-1. </a:t>
            </a:r>
            <a:r>
              <a:rPr lang="ko-KR" altLang="en-US" sz="1800" b="1" i="0" dirty="0">
                <a:solidFill>
                  <a:srgbClr val="000000"/>
                </a:solidFill>
                <a:effectLst/>
                <a:latin typeface="Malgun Gothic" panose="020B0503020000020004" pitchFamily="50" charset="-127"/>
                <a:ea typeface="Malgun Gothic" panose="020B0503020000020004" pitchFamily="50" charset="-127"/>
              </a:rPr>
              <a:t>단어 토큰화</a:t>
            </a:r>
            <a:r>
              <a:rPr lang="en-US" altLang="ko-KR" sz="1800" b="1" i="0" dirty="0">
                <a:solidFill>
                  <a:srgbClr val="000000"/>
                </a:solidFill>
                <a:effectLst/>
                <a:latin typeface="Malgun Gothic" panose="020B0503020000020004" pitchFamily="50" charset="-127"/>
                <a:ea typeface="Malgun Gothic" panose="020B0503020000020004" pitchFamily="50" charset="-127"/>
              </a:rPr>
              <a:t>(Word Tokenization)</a:t>
            </a:r>
          </a:p>
        </p:txBody>
      </p:sp>
      <p:sp>
        <p:nvSpPr>
          <p:cNvPr id="5" name="TextBox 4">
            <a:extLst>
              <a:ext uri="{FF2B5EF4-FFF2-40B4-BE49-F238E27FC236}">
                <a16:creationId xmlns:a16="http://schemas.microsoft.com/office/drawing/2014/main" id="{652FBA22-094D-42D8-966A-D39898F55948}"/>
              </a:ext>
            </a:extLst>
          </p:cNvPr>
          <p:cNvSpPr txBox="1"/>
          <p:nvPr/>
        </p:nvSpPr>
        <p:spPr>
          <a:xfrm>
            <a:off x="114655" y="3429000"/>
            <a:ext cx="9480480" cy="2893100"/>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단위를 문장</a:t>
            </a:r>
            <a:r>
              <a:rPr lang="en-US" altLang="ko-KR" sz="1400" b="0" i="0" dirty="0">
                <a:solidFill>
                  <a:srgbClr val="000000"/>
                </a:solidFill>
                <a:effectLst/>
                <a:latin typeface="Malgun Gothic" panose="020B0503020000020004" pitchFamily="50" charset="-127"/>
                <a:ea typeface="Malgun Gothic" panose="020B0503020000020004" pitchFamily="50" charset="-127"/>
              </a:rPr>
              <a:t>(sentence)</a:t>
            </a:r>
            <a:r>
              <a:rPr lang="ko-KR" altLang="en-US" sz="1400" b="0" i="0" dirty="0">
                <a:solidFill>
                  <a:srgbClr val="000000"/>
                </a:solidFill>
                <a:effectLst/>
                <a:latin typeface="Malgun Gothic" panose="020B0503020000020004" pitchFamily="50" charset="-127"/>
                <a:ea typeface="Malgun Gothic" panose="020B0503020000020004" pitchFamily="50" charset="-127"/>
              </a:rPr>
              <a:t>으로 하는 경우</a:t>
            </a:r>
            <a:r>
              <a:rPr lang="en-US" altLang="ko-KR" sz="1400" dirty="0">
                <a:solidFill>
                  <a:srgbClr val="000000"/>
                </a:solidFill>
                <a:latin typeface="Malgun Gothic" panose="020B0503020000020004" pitchFamily="50" charset="-127"/>
                <a:ea typeface="Malgun Gothic" panose="020B0503020000020004" pitchFamily="50" charset="-127"/>
              </a:rPr>
              <a:t> -&gt; </a:t>
            </a:r>
            <a:r>
              <a:rPr lang="ko-KR" altLang="en-US" sz="1400" dirty="0">
                <a:solidFill>
                  <a:srgbClr val="000000"/>
                </a:solidFill>
                <a:latin typeface="Malgun Gothic" panose="020B0503020000020004" pitchFamily="50" charset="-127"/>
                <a:ea typeface="Malgun Gothic" panose="020B0503020000020004" pitchFamily="50" charset="-127"/>
              </a:rPr>
              <a:t>문장</a:t>
            </a:r>
            <a:r>
              <a:rPr lang="ko-KR" altLang="en-US" sz="1400" b="0" i="0" dirty="0">
                <a:solidFill>
                  <a:srgbClr val="000000"/>
                </a:solidFill>
                <a:effectLst/>
                <a:latin typeface="Malgun Gothic" panose="020B0503020000020004" pitchFamily="50" charset="-127"/>
                <a:ea typeface="Malgun Gothic" panose="020B0503020000020004" pitchFamily="50" charset="-127"/>
              </a:rPr>
              <a:t>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dirty="0">
                <a:solidFill>
                  <a:srgbClr val="000000"/>
                </a:solidFill>
                <a:latin typeface="Malgun Gothic" panose="020B0503020000020004" pitchFamily="50" charset="-127"/>
                <a:ea typeface="Malgun Gothic" panose="020B0503020000020004" pitchFamily="50" charset="-127"/>
              </a:rPr>
              <a:t>sentence</a:t>
            </a:r>
            <a:r>
              <a:rPr lang="en-US" altLang="ko-KR" sz="1400" b="0" i="0" dirty="0">
                <a:solidFill>
                  <a:srgbClr val="000000"/>
                </a:solidFill>
                <a:effectLst/>
                <a:latin typeface="Malgun Gothic" panose="020B0503020000020004" pitchFamily="50" charset="-127"/>
                <a:ea typeface="Malgun Gothic" panose="020B0503020000020004" pitchFamily="50" charset="-127"/>
              </a:rPr>
              <a:t> tokenization)</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 내에서 문장 단위로 구분하는 작업</a:t>
            </a:r>
            <a:r>
              <a:rPr lang="ko-KR" altLang="en-US" sz="1400" dirty="0">
                <a:solidFill>
                  <a:srgbClr val="000000"/>
                </a:solidFill>
                <a:latin typeface="Malgun Gothic" panose="020B0503020000020004" pitchFamily="50" charset="-127"/>
                <a:ea typeface="Malgun Gothic" panose="020B0503020000020004" pitchFamily="50" charset="-127"/>
              </a:rPr>
              <a:t>을</a:t>
            </a:r>
            <a:r>
              <a:rPr lang="ko-KR" altLang="en-US" sz="1400" b="0" i="0" dirty="0">
                <a:solidFill>
                  <a:srgbClr val="000000"/>
                </a:solidFill>
                <a:effectLst/>
                <a:latin typeface="Malgun Gothic" panose="020B0503020000020004" pitchFamily="50" charset="-127"/>
                <a:ea typeface="Malgun Gothic" panose="020B0503020000020004" pitchFamily="50" charset="-127"/>
              </a:rPr>
              <a:t> 문장 분류</a:t>
            </a:r>
            <a:r>
              <a:rPr lang="en-US" altLang="ko-KR" sz="1400" b="0" i="0" dirty="0">
                <a:solidFill>
                  <a:srgbClr val="000000"/>
                </a:solidFill>
                <a:effectLst/>
                <a:latin typeface="Malgun Gothic" panose="020B0503020000020004" pitchFamily="50" charset="-127"/>
                <a:ea typeface="Malgun Gothic" panose="020B0503020000020004" pitchFamily="50" charset="-127"/>
              </a:rPr>
              <a:t>(sentence segmentation)</a:t>
            </a:r>
            <a:r>
              <a:rPr lang="ko-KR" altLang="en-US" sz="1400" b="0" i="0" dirty="0">
                <a:solidFill>
                  <a:srgbClr val="000000"/>
                </a:solidFill>
                <a:effectLst/>
                <a:latin typeface="Malgun Gothic" panose="020B0503020000020004" pitchFamily="50" charset="-127"/>
                <a:ea typeface="Malgun Gothic" panose="020B0503020000020004" pitchFamily="50" charset="-127"/>
              </a:rPr>
              <a:t>라고도 부름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어떻게 주어진 코퍼스로부터 문장 단위로 분류할 수 있을까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직관적으로 생각해봤을 때는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나 마침표</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나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기준으로 문장을 잘라내면 되지 않을까라고 생각할 수 있으나</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마침표는 문장의 끝이 아니더라도 등장할 수 있기 때문에 정확한 구분자라 보기 어려움</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사용하는 코퍼스가 어떤 국적의 언어인지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또는 해당 코퍼스 내에서 특수문자들이 어떻게 사용되고 있는지에 </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따라서 직접 규칙들을 정의해볼 수 있음</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 데이터에 오타나</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문장의 구성이 엉망이라면 정해 놓은 규칙이 소용이 없을 수 있음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7" name="TextBox 6">
            <a:extLst>
              <a:ext uri="{FF2B5EF4-FFF2-40B4-BE49-F238E27FC236}">
                <a16:creationId xmlns:a16="http://schemas.microsoft.com/office/drawing/2014/main" id="{9A594C2A-A112-4AC8-B6CE-48A32F7F8042}"/>
              </a:ext>
            </a:extLst>
          </p:cNvPr>
          <p:cNvSpPr txBox="1"/>
          <p:nvPr/>
        </p:nvSpPr>
        <p:spPr>
          <a:xfrm>
            <a:off x="11587774" y="119466"/>
            <a:ext cx="461986" cy="307777"/>
          </a:xfrm>
          <a:prstGeom prst="rect">
            <a:avLst/>
          </a:prstGeom>
          <a:noFill/>
        </p:spPr>
        <p:txBody>
          <a:bodyPr wrap="square" rtlCol="0">
            <a:spAutoFit/>
          </a:bodyPr>
          <a:lstStyle/>
          <a:p>
            <a:r>
              <a:rPr lang="en-US" altLang="ko-KR" sz="1400" dirty="0"/>
              <a:t>-3-</a:t>
            </a:r>
            <a:endParaRPr lang="ko-KR" altLang="en-US" sz="1400" dirty="0"/>
          </a:p>
        </p:txBody>
      </p:sp>
    </p:spTree>
    <p:extLst>
      <p:ext uri="{BB962C8B-B14F-4D97-AF65-F5344CB8AC3E}">
        <p14:creationId xmlns:p14="http://schemas.microsoft.com/office/powerpoint/2010/main" val="3347332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05E0F-4B04-488E-AC40-A71E16DCFC6D}"/>
              </a:ext>
            </a:extLst>
          </p:cNvPr>
          <p:cNvSpPr txBox="1"/>
          <p:nvPr/>
        </p:nvSpPr>
        <p:spPr>
          <a:xfrm>
            <a:off x="0" y="137160"/>
            <a:ext cx="3623108"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1-3. </a:t>
            </a:r>
            <a:r>
              <a:rPr lang="ko-KR" altLang="en-US" b="1" i="0" dirty="0">
                <a:solidFill>
                  <a:srgbClr val="000000"/>
                </a:solidFill>
                <a:effectLst/>
                <a:latin typeface="Malgun Gothic" panose="020B0503020000020004" pitchFamily="50" charset="-127"/>
                <a:ea typeface="Malgun Gothic" panose="020B0503020000020004" pitchFamily="50" charset="-127"/>
              </a:rPr>
              <a:t>토큰화에서 고려해야할 사항</a:t>
            </a:r>
          </a:p>
        </p:txBody>
      </p:sp>
      <p:sp>
        <p:nvSpPr>
          <p:cNvPr id="5" name="TextBox 4">
            <a:extLst>
              <a:ext uri="{FF2B5EF4-FFF2-40B4-BE49-F238E27FC236}">
                <a16:creationId xmlns:a16="http://schemas.microsoft.com/office/drawing/2014/main" id="{678582AB-D4A7-4D16-B4A3-FC5D8257C607}"/>
              </a:ext>
            </a:extLst>
          </p:cNvPr>
          <p:cNvSpPr txBox="1"/>
          <p:nvPr/>
        </p:nvSpPr>
        <p:spPr>
          <a:xfrm>
            <a:off x="157480" y="695960"/>
            <a:ext cx="9219190" cy="3970318"/>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i="0" dirty="0">
                <a:solidFill>
                  <a:srgbClr val="000000"/>
                </a:solidFill>
                <a:effectLst/>
                <a:ea typeface="Malgun Gothic" panose="020B0503020000020004" pitchFamily="50" charset="-127"/>
              </a:rPr>
              <a:t>토큰화 작업을 </a:t>
            </a:r>
            <a:r>
              <a:rPr lang="ko-KR" altLang="en-US" sz="1400" b="1" i="0" dirty="0">
                <a:solidFill>
                  <a:srgbClr val="FF0000"/>
                </a:solidFill>
                <a:effectLst/>
                <a:ea typeface="Malgun Gothic" panose="020B0503020000020004" pitchFamily="50" charset="-127"/>
              </a:rPr>
              <a:t>단순하게 코퍼스에서 구두점을 제외하고 공백 기준으로 잘라내는 작업</a:t>
            </a:r>
            <a:r>
              <a:rPr lang="ko-KR" altLang="en-US" sz="1400" i="0" dirty="0">
                <a:solidFill>
                  <a:srgbClr val="000000"/>
                </a:solidFill>
                <a:effectLst/>
                <a:ea typeface="Malgun Gothic" panose="020B0503020000020004" pitchFamily="50" charset="-127"/>
              </a:rPr>
              <a:t>이라고 간주할 수는 없음</a:t>
            </a:r>
            <a:r>
              <a:rPr lang="en-US" altLang="ko-KR" sz="1400" i="0" dirty="0">
                <a:solidFill>
                  <a:srgbClr val="000000"/>
                </a:solidFill>
                <a:effectLst/>
                <a:ea typeface="Malgun Gothic" panose="020B0503020000020004" pitchFamily="50" charset="-127"/>
              </a:rPr>
              <a:t> </a:t>
            </a:r>
          </a:p>
          <a:p>
            <a:pPr marL="285750" indent="-285750">
              <a:buFont typeface="Wingdings" panose="05000000000000000000" pitchFamily="2" charset="2"/>
              <a:buChar char="§"/>
            </a:pPr>
            <a:endParaRPr lang="en-US" altLang="ko-KR" sz="1400" dirty="0">
              <a:solidFill>
                <a:srgbClr val="000000"/>
              </a:solidFill>
              <a:ea typeface="Malgun Gothic" panose="020B0503020000020004" pitchFamily="50" charset="-127"/>
            </a:endParaRPr>
          </a:p>
          <a:p>
            <a:pPr marL="285750" indent="-285750">
              <a:buFont typeface="Wingdings" panose="05000000000000000000" pitchFamily="2" charset="2"/>
              <a:buChar char="§"/>
            </a:pPr>
            <a:r>
              <a:rPr lang="ko-KR" altLang="en-US" sz="1400" i="0" dirty="0">
                <a:solidFill>
                  <a:srgbClr val="000000"/>
                </a:solidFill>
                <a:effectLst/>
                <a:ea typeface="Malgun Gothic" panose="020B0503020000020004" pitchFamily="50" charset="-127"/>
              </a:rPr>
              <a:t>보다 섬세한 알고리즘이 필요</a:t>
            </a:r>
            <a:endParaRPr lang="en-US" altLang="ko-KR" sz="1400" i="0" dirty="0">
              <a:solidFill>
                <a:srgbClr val="000000"/>
              </a:solidFill>
              <a:effectLst/>
              <a:ea typeface="Malgun Gothic" panose="020B0503020000020004" pitchFamily="50" charset="-127"/>
            </a:endParaRPr>
          </a:p>
          <a:p>
            <a:endParaRPr lang="en-US" altLang="ko-KR" sz="1400" b="1" dirty="0">
              <a:solidFill>
                <a:srgbClr val="000000"/>
              </a:solidFill>
              <a:ea typeface="Malgun Gothic" panose="020B0503020000020004" pitchFamily="50" charset="-127"/>
            </a:endParaRPr>
          </a:p>
          <a:p>
            <a:pPr lvl="0" latinLnBrk="0"/>
            <a:r>
              <a:rPr lang="en-US" altLang="ko-KR" sz="1400" b="1" dirty="0">
                <a:solidFill>
                  <a:srgbClr val="000000"/>
                </a:solidFill>
                <a:ea typeface="맑은 고딕" panose="020B0503020000020004" pitchFamily="50" charset="-127"/>
              </a:rPr>
              <a:t>1) </a:t>
            </a:r>
            <a:r>
              <a:rPr lang="ko-KR" altLang="en-US" sz="1400" b="1" dirty="0">
                <a:solidFill>
                  <a:srgbClr val="000000"/>
                </a:solidFill>
                <a:ea typeface="맑은 고딕" panose="020B0503020000020004" pitchFamily="50" charset="-127"/>
              </a:rPr>
              <a:t>구두점이나 특수 문자를 단순 제외해서는 안 됨</a:t>
            </a:r>
            <a:r>
              <a:rPr lang="en-US" altLang="ko-KR" sz="1400" b="1" dirty="0">
                <a:solidFill>
                  <a:srgbClr val="000000"/>
                </a:solidFill>
                <a:ea typeface="맑은 고딕" panose="020B0503020000020004" pitchFamily="50" charset="-127"/>
              </a:rPr>
              <a:t>.</a:t>
            </a:r>
          </a:p>
          <a:p>
            <a:pPr lvl="0" latinLnBrk="0"/>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코퍼스에서 단어들을 걸러낼 때</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구두점이나 특수 문자를 단순히 제외하는 것은 옳지 않음</a:t>
            </a:r>
            <a:r>
              <a:rPr lang="en-US" altLang="ko-KR" sz="1400" dirty="0">
                <a:solidFill>
                  <a:srgbClr val="000000"/>
                </a:solidFill>
                <a:ea typeface="맑은 고딕" panose="020B0503020000020004" pitchFamily="50" charset="-127"/>
              </a:rPr>
              <a:t>.</a:t>
            </a:r>
          </a:p>
          <a:p>
            <a:pPr lvl="0" latinLnBrk="0"/>
            <a:r>
              <a:rPr lang="en-US" altLang="ko-KR" sz="1400" dirty="0">
                <a:solidFill>
                  <a:srgbClr val="000000"/>
                </a:solidFill>
                <a:ea typeface="맑은 고딕" panose="020B0503020000020004" pitchFamily="50" charset="-127"/>
              </a:rPr>
              <a:t> </a:t>
            </a: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코퍼스에 대한 정제 작업을 진행하다 보면</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구두점조차도 하나의 토큰으로 분류하기도 함</a:t>
            </a:r>
            <a:r>
              <a:rPr lang="en-US" altLang="ko-KR" sz="1400" dirty="0">
                <a:solidFill>
                  <a:srgbClr val="000000"/>
                </a:solidFill>
                <a:ea typeface="맑은 고딕" panose="020B0503020000020004" pitchFamily="50" charset="-127"/>
              </a:rPr>
              <a:t>.</a:t>
            </a:r>
          </a:p>
          <a:p>
            <a:pPr lvl="0" latinLnBrk="0"/>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가장 기본적인 예를 들어보자면</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마침표</a:t>
            </a:r>
            <a:r>
              <a:rPr lang="en-US" altLang="ko-KR" sz="1400" dirty="0">
                <a:solidFill>
                  <a:srgbClr val="000000"/>
                </a:solidFill>
                <a:ea typeface="맑은 고딕" panose="020B0503020000020004" pitchFamily="50" charset="-127"/>
              </a:rPr>
              <a:t>(.)</a:t>
            </a:r>
            <a:r>
              <a:rPr lang="ko-KR" altLang="en-US" sz="1400" dirty="0">
                <a:solidFill>
                  <a:srgbClr val="000000"/>
                </a:solidFill>
                <a:ea typeface="맑은 고딕" panose="020B0503020000020004" pitchFamily="50" charset="-127"/>
              </a:rPr>
              <a:t>와 같은 경우는 문장의 경계를 알 수 있는데 도움이 되므로 </a:t>
            </a:r>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단어를 뽑아낼 때</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마침표</a:t>
            </a:r>
            <a:r>
              <a:rPr lang="en-US" altLang="ko-KR" sz="1400" dirty="0">
                <a:solidFill>
                  <a:srgbClr val="000000"/>
                </a:solidFill>
                <a:ea typeface="맑은 고딕" panose="020B0503020000020004" pitchFamily="50" charset="-127"/>
              </a:rPr>
              <a:t>(.)</a:t>
            </a:r>
            <a:r>
              <a:rPr lang="ko-KR" altLang="en-US" sz="1400" dirty="0">
                <a:solidFill>
                  <a:srgbClr val="000000"/>
                </a:solidFill>
                <a:ea typeface="맑은 고딕" panose="020B0503020000020004" pitchFamily="50" charset="-127"/>
              </a:rPr>
              <a:t>를 제외하지 않을 수 있음</a:t>
            </a:r>
            <a:r>
              <a:rPr lang="en-US" altLang="ko-KR" sz="1400" dirty="0">
                <a:solidFill>
                  <a:srgbClr val="000000"/>
                </a:solidFill>
                <a:ea typeface="맑은 고딕" panose="020B0503020000020004" pitchFamily="50" charset="-127"/>
              </a:rPr>
              <a:t>.</a:t>
            </a:r>
          </a:p>
          <a:p>
            <a:endParaRPr lang="en-US" altLang="ko-KR" sz="1400" i="0" dirty="0">
              <a:solidFill>
                <a:srgbClr val="000000"/>
              </a:solidFill>
              <a:effectLst/>
              <a:ea typeface="Malgun Gothic" panose="020B0503020000020004" pitchFamily="50" charset="-127"/>
            </a:endParaRPr>
          </a:p>
          <a:p>
            <a:endParaRPr lang="en-US" altLang="ko-KR" sz="1400" b="1" dirty="0">
              <a:solidFill>
                <a:srgbClr val="000000"/>
              </a:solidFill>
              <a:ea typeface="Malgun Gothic" panose="020B0503020000020004" pitchFamily="50" charset="-127"/>
            </a:endParaRPr>
          </a:p>
          <a:p>
            <a:r>
              <a:rPr lang="en-US" altLang="ko-KR" sz="1400" b="1" i="0" dirty="0">
                <a:solidFill>
                  <a:srgbClr val="000000"/>
                </a:solidFill>
                <a:effectLst/>
                <a:ea typeface="Malgun Gothic" panose="020B0503020000020004" pitchFamily="50" charset="-127"/>
              </a:rPr>
              <a:t>2) </a:t>
            </a:r>
            <a:r>
              <a:rPr lang="ko-KR" altLang="en-US" sz="1400" b="1" i="0" dirty="0">
                <a:solidFill>
                  <a:srgbClr val="000000"/>
                </a:solidFill>
                <a:effectLst/>
                <a:ea typeface="Malgun Gothic" panose="020B0503020000020004" pitchFamily="50" charset="-127"/>
              </a:rPr>
              <a:t>줄임 말과 단어 내에 띄어쓰기가 있는 경우</a:t>
            </a:r>
            <a:r>
              <a:rPr lang="en-US" altLang="ko-KR" sz="1400" b="1" i="0" dirty="0">
                <a:solidFill>
                  <a:srgbClr val="000000"/>
                </a:solidFill>
                <a:effectLst/>
                <a:ea typeface="Malgun Gothic" panose="020B0503020000020004" pitchFamily="50" charset="-127"/>
              </a:rPr>
              <a:t>.</a:t>
            </a:r>
          </a:p>
          <a:p>
            <a:endParaRPr lang="en-US" altLang="ko-KR" sz="1400" i="0" dirty="0">
              <a:solidFill>
                <a:srgbClr val="000000"/>
              </a:solidFill>
              <a:effectLst/>
              <a:ea typeface="Malgun Gothic" panose="020B0503020000020004" pitchFamily="50" charset="-127"/>
            </a:endParaRPr>
          </a:p>
          <a:p>
            <a:r>
              <a:rPr lang="en-US" altLang="ko-KR" sz="1400" i="0" dirty="0">
                <a:solidFill>
                  <a:srgbClr val="000000"/>
                </a:solidFill>
                <a:effectLst/>
                <a:ea typeface="Malgun Gothic" panose="020B0503020000020004" pitchFamily="50" charset="-127"/>
              </a:rPr>
              <a:t>- </a:t>
            </a:r>
            <a:r>
              <a:rPr lang="ko-KR" altLang="en-US" sz="1400" b="1" i="0" dirty="0">
                <a:solidFill>
                  <a:srgbClr val="FF0000"/>
                </a:solidFill>
                <a:effectLst/>
                <a:ea typeface="Malgun Gothic" panose="020B0503020000020004" pitchFamily="50" charset="-127"/>
              </a:rPr>
              <a:t>사용 용도에 따라서</a:t>
            </a:r>
            <a:r>
              <a:rPr lang="en-US" altLang="ko-KR" sz="1400" i="0" dirty="0">
                <a:solidFill>
                  <a:srgbClr val="000000"/>
                </a:solidFill>
                <a:effectLst/>
                <a:ea typeface="Malgun Gothic" panose="020B0503020000020004" pitchFamily="50" charset="-127"/>
              </a:rPr>
              <a:t>, </a:t>
            </a:r>
            <a:r>
              <a:rPr lang="ko-KR" altLang="en-US" sz="1400" i="0" dirty="0">
                <a:solidFill>
                  <a:srgbClr val="000000"/>
                </a:solidFill>
                <a:effectLst/>
                <a:ea typeface="Malgun Gothic" panose="020B0503020000020004" pitchFamily="50" charset="-127"/>
              </a:rPr>
              <a:t>하나의 단어 사이에 띄어쓰기가 있는 경우에도 </a:t>
            </a:r>
            <a:r>
              <a:rPr lang="ko-KR" altLang="en-US" sz="1400" b="1" i="0" dirty="0">
                <a:solidFill>
                  <a:srgbClr val="FF0000"/>
                </a:solidFill>
                <a:effectLst/>
                <a:ea typeface="Malgun Gothic" panose="020B0503020000020004" pitchFamily="50" charset="-127"/>
              </a:rPr>
              <a:t>하나의 토큰으로 봐야하는</a:t>
            </a:r>
            <a:r>
              <a:rPr lang="ko-KR" altLang="en-US" sz="1400" b="1" i="0" dirty="0">
                <a:solidFill>
                  <a:srgbClr val="000000"/>
                </a:solidFill>
                <a:effectLst/>
                <a:ea typeface="Malgun Gothic" panose="020B0503020000020004" pitchFamily="50" charset="-127"/>
              </a:rPr>
              <a:t> </a:t>
            </a:r>
            <a:endParaRPr lang="en-US" altLang="ko-KR" sz="1400" b="1" i="0" dirty="0">
              <a:solidFill>
                <a:srgbClr val="000000"/>
              </a:solidFill>
              <a:effectLst/>
              <a:ea typeface="Malgun Gothic" panose="020B0503020000020004" pitchFamily="50" charset="-127"/>
            </a:endParaRPr>
          </a:p>
          <a:p>
            <a:r>
              <a:rPr lang="ko-KR" altLang="en-US" sz="1400" i="0" dirty="0">
                <a:solidFill>
                  <a:srgbClr val="000000"/>
                </a:solidFill>
                <a:effectLst/>
                <a:ea typeface="Malgun Gothic" panose="020B0503020000020004" pitchFamily="50" charset="-127"/>
              </a:rPr>
              <a:t>  경우도 있을 수 있으므로</a:t>
            </a:r>
            <a:r>
              <a:rPr lang="en-US" altLang="ko-KR" sz="1400" i="0" dirty="0">
                <a:solidFill>
                  <a:srgbClr val="000000"/>
                </a:solidFill>
                <a:effectLst/>
                <a:ea typeface="Malgun Gothic" panose="020B0503020000020004" pitchFamily="50" charset="-127"/>
              </a:rPr>
              <a:t>, </a:t>
            </a:r>
            <a:r>
              <a:rPr lang="ko-KR" altLang="en-US" sz="1400" i="0" dirty="0">
                <a:solidFill>
                  <a:srgbClr val="000000"/>
                </a:solidFill>
                <a:effectLst/>
                <a:ea typeface="Malgun Gothic" panose="020B0503020000020004" pitchFamily="50" charset="-127"/>
              </a:rPr>
              <a:t>토큰화 작업은 저러한 단어를 하나로 인식할 수 있는 능력도 가져야 함</a:t>
            </a:r>
            <a:r>
              <a:rPr lang="en-US" altLang="ko-KR" sz="1400" i="0" dirty="0">
                <a:solidFill>
                  <a:srgbClr val="000000"/>
                </a:solidFill>
                <a:effectLst/>
                <a:ea typeface="Malgun Gothic" panose="020B0503020000020004" pitchFamily="50" charset="-127"/>
              </a:rPr>
              <a:t>.</a:t>
            </a:r>
            <a:endParaRPr lang="en-US" altLang="ko-KR" sz="1400" dirty="0">
              <a:solidFill>
                <a:srgbClr val="000000"/>
              </a:solidFill>
              <a:ea typeface="Malgun Gothic" panose="020B0503020000020004" pitchFamily="50" charset="-127"/>
            </a:endParaRPr>
          </a:p>
        </p:txBody>
      </p:sp>
      <p:sp>
        <p:nvSpPr>
          <p:cNvPr id="15" name="TextBox 14">
            <a:extLst>
              <a:ext uri="{FF2B5EF4-FFF2-40B4-BE49-F238E27FC236}">
                <a16:creationId xmlns:a16="http://schemas.microsoft.com/office/drawing/2014/main" id="{019D335C-C252-4518-B3A6-70C01341AAD8}"/>
              </a:ext>
            </a:extLst>
          </p:cNvPr>
          <p:cNvSpPr txBox="1"/>
          <p:nvPr/>
        </p:nvSpPr>
        <p:spPr>
          <a:xfrm>
            <a:off x="11587774" y="119466"/>
            <a:ext cx="461986" cy="307777"/>
          </a:xfrm>
          <a:prstGeom prst="rect">
            <a:avLst/>
          </a:prstGeom>
          <a:noFill/>
        </p:spPr>
        <p:txBody>
          <a:bodyPr wrap="square" rtlCol="0">
            <a:spAutoFit/>
          </a:bodyPr>
          <a:lstStyle/>
          <a:p>
            <a:r>
              <a:rPr lang="en-US" altLang="ko-KR" sz="1400" dirty="0"/>
              <a:t>-4-</a:t>
            </a:r>
            <a:endParaRPr lang="ko-KR" altLang="en-US" sz="1400" dirty="0"/>
          </a:p>
        </p:txBody>
      </p:sp>
    </p:spTree>
    <p:extLst>
      <p:ext uri="{BB962C8B-B14F-4D97-AF65-F5344CB8AC3E}">
        <p14:creationId xmlns:p14="http://schemas.microsoft.com/office/powerpoint/2010/main" val="58431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9770E7-7A90-4757-AC94-2C64461346F3}"/>
              </a:ext>
            </a:extLst>
          </p:cNvPr>
          <p:cNvSpPr txBox="1"/>
          <p:nvPr/>
        </p:nvSpPr>
        <p:spPr>
          <a:xfrm>
            <a:off x="0" y="121920"/>
            <a:ext cx="6986208" cy="369332"/>
          </a:xfrm>
          <a:prstGeom prst="rect">
            <a:avLst/>
          </a:prstGeom>
          <a:noFill/>
        </p:spPr>
        <p:txBody>
          <a:bodyPr wrap="none" rtlCol="0">
            <a:spAutoFit/>
          </a:bodyPr>
          <a:lstStyle/>
          <a:p>
            <a:r>
              <a:rPr lang="en-US" altLang="ko-KR" b="1" i="0" dirty="0">
                <a:solidFill>
                  <a:srgbClr val="000000"/>
                </a:solidFill>
                <a:effectLst/>
                <a:ea typeface="Malgun Gothic" panose="020B0503020000020004" pitchFamily="50" charset="-127"/>
              </a:rPr>
              <a:t>1-4. </a:t>
            </a:r>
            <a:r>
              <a:rPr lang="ko-KR" altLang="en-US" b="1" i="0" dirty="0">
                <a:solidFill>
                  <a:srgbClr val="000000"/>
                </a:solidFill>
                <a:effectLst/>
                <a:ea typeface="Malgun Gothic" panose="020B0503020000020004" pitchFamily="50" charset="-127"/>
              </a:rPr>
              <a:t>한국어에 대한 문장 토큰화 도구</a:t>
            </a:r>
            <a:r>
              <a:rPr lang="en-US" altLang="ko-KR" b="1" i="0" dirty="0">
                <a:solidFill>
                  <a:srgbClr val="000000"/>
                </a:solidFill>
                <a:effectLst/>
                <a:ea typeface="Malgun Gothic" panose="020B0503020000020004" pitchFamily="50" charset="-127"/>
              </a:rPr>
              <a:t>: KSS(Korean Sentence Splitter)</a:t>
            </a:r>
          </a:p>
        </p:txBody>
      </p:sp>
      <p:pic>
        <p:nvPicPr>
          <p:cNvPr id="7" name="그림 6" descr="텍스트이(가) 표시된 사진&#10;&#10;자동 생성된 설명">
            <a:extLst>
              <a:ext uri="{FF2B5EF4-FFF2-40B4-BE49-F238E27FC236}">
                <a16:creationId xmlns:a16="http://schemas.microsoft.com/office/drawing/2014/main" id="{D9228322-E13F-4ADD-8209-331FE4F43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10" y="872354"/>
            <a:ext cx="9502362" cy="3684406"/>
          </a:xfrm>
          <a:prstGeom prst="rect">
            <a:avLst/>
          </a:prstGeom>
        </p:spPr>
      </p:pic>
      <p:sp>
        <p:nvSpPr>
          <p:cNvPr id="8" name="TextBox 7">
            <a:extLst>
              <a:ext uri="{FF2B5EF4-FFF2-40B4-BE49-F238E27FC236}">
                <a16:creationId xmlns:a16="http://schemas.microsoft.com/office/drawing/2014/main" id="{D058E737-2262-4CB7-ADB3-68CB003F3CF7}"/>
              </a:ext>
            </a:extLst>
          </p:cNvPr>
          <p:cNvSpPr txBox="1"/>
          <p:nvPr/>
        </p:nvSpPr>
        <p:spPr>
          <a:xfrm>
            <a:off x="11587774" y="119466"/>
            <a:ext cx="461986" cy="307777"/>
          </a:xfrm>
          <a:prstGeom prst="rect">
            <a:avLst/>
          </a:prstGeom>
          <a:noFill/>
        </p:spPr>
        <p:txBody>
          <a:bodyPr wrap="square" rtlCol="0">
            <a:spAutoFit/>
          </a:bodyPr>
          <a:lstStyle/>
          <a:p>
            <a:r>
              <a:rPr lang="en-US" altLang="ko-KR" sz="1400" dirty="0"/>
              <a:t>-5-</a:t>
            </a:r>
            <a:endParaRPr lang="ko-KR" altLang="en-US" sz="1400" dirty="0"/>
          </a:p>
        </p:txBody>
      </p:sp>
    </p:spTree>
    <p:extLst>
      <p:ext uri="{BB962C8B-B14F-4D97-AF65-F5344CB8AC3E}">
        <p14:creationId xmlns:p14="http://schemas.microsoft.com/office/powerpoint/2010/main" val="52469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1CE0A5-F4EE-4A98-9F6D-B219F5EB8A8E}"/>
              </a:ext>
            </a:extLst>
          </p:cNvPr>
          <p:cNvSpPr txBox="1"/>
          <p:nvPr/>
        </p:nvSpPr>
        <p:spPr>
          <a:xfrm>
            <a:off x="0" y="152400"/>
            <a:ext cx="3914854" cy="369332"/>
          </a:xfrm>
          <a:prstGeom prst="rect">
            <a:avLst/>
          </a:prstGeom>
          <a:noFill/>
        </p:spPr>
        <p:txBody>
          <a:bodyPr wrap="none" rtlCol="0">
            <a:spAutoFit/>
          </a:bodyPr>
          <a:lstStyle/>
          <a:p>
            <a:pPr algn="l"/>
            <a:r>
              <a:rPr lang="en-US" altLang="ko-KR" b="1" i="0" dirty="0">
                <a:solidFill>
                  <a:srgbClr val="000000"/>
                </a:solidFill>
                <a:effectLst/>
                <a:latin typeface="Malgun Gothic" panose="020B0503020000020004" pitchFamily="50" charset="-127"/>
                <a:ea typeface="Malgun Gothic" panose="020B0503020000020004" pitchFamily="50" charset="-127"/>
              </a:rPr>
              <a:t>1-5. </a:t>
            </a:r>
            <a:r>
              <a:rPr lang="ko-KR" altLang="en-US" b="1" i="0" dirty="0">
                <a:solidFill>
                  <a:srgbClr val="000000"/>
                </a:solidFill>
                <a:effectLst/>
                <a:latin typeface="Malgun Gothic" panose="020B0503020000020004" pitchFamily="50" charset="-127"/>
                <a:ea typeface="Malgun Gothic" panose="020B0503020000020004" pitchFamily="50" charset="-127"/>
              </a:rPr>
              <a:t>한국어에서의 토큰화의 어려움</a:t>
            </a:r>
            <a:r>
              <a:rPr lang="en-US" altLang="ko-KR" b="1" i="0" dirty="0">
                <a:solidFill>
                  <a:srgbClr val="000000"/>
                </a:solidFill>
                <a:effectLst/>
                <a:latin typeface="Malgun Gothic" panose="020B0503020000020004" pitchFamily="50" charset="-127"/>
                <a:ea typeface="Malgun Gothic" panose="020B0503020000020004" pitchFamily="50" charset="-127"/>
              </a:rPr>
              <a:t>.</a:t>
            </a:r>
          </a:p>
        </p:txBody>
      </p:sp>
      <p:sp>
        <p:nvSpPr>
          <p:cNvPr id="3" name="TextBox 2">
            <a:extLst>
              <a:ext uri="{FF2B5EF4-FFF2-40B4-BE49-F238E27FC236}">
                <a16:creationId xmlns:a16="http://schemas.microsoft.com/office/drawing/2014/main" id="{ED35EB13-57F7-4CD8-A0EC-23C7769C7D6B}"/>
              </a:ext>
            </a:extLst>
          </p:cNvPr>
          <p:cNvSpPr txBox="1"/>
          <p:nvPr/>
        </p:nvSpPr>
        <p:spPr>
          <a:xfrm>
            <a:off x="167640" y="751344"/>
            <a:ext cx="11447365" cy="2462213"/>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영어는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줄임말에</a:t>
            </a:r>
            <a:r>
              <a:rPr lang="ko-KR" altLang="en-US" sz="1400" b="0" i="0" dirty="0">
                <a:solidFill>
                  <a:srgbClr val="000000"/>
                </a:solidFill>
                <a:effectLst/>
                <a:latin typeface="Malgun Gothic" panose="020B0503020000020004" pitchFamily="50" charset="-127"/>
                <a:ea typeface="Malgun Gothic" panose="020B0503020000020004" pitchFamily="50" charset="-127"/>
              </a:rPr>
              <a:t> 대한 예외처리만 한다면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띄어쓰기</a:t>
            </a:r>
            <a:r>
              <a:rPr lang="en-US" altLang="ko-KR" sz="1400" b="0" i="0" dirty="0">
                <a:solidFill>
                  <a:srgbClr val="000000"/>
                </a:solidFill>
                <a:effectLst/>
                <a:latin typeface="Malgun Gothic" panose="020B0503020000020004" pitchFamily="50" charset="-127"/>
                <a:ea typeface="Malgun Gothic" panose="020B0503020000020004" pitchFamily="50" charset="-127"/>
              </a:rPr>
              <a:t>(whitespace)</a:t>
            </a:r>
            <a:r>
              <a:rPr lang="ko-KR" altLang="en-US" sz="1400" b="0" i="0" dirty="0">
                <a:solidFill>
                  <a:srgbClr val="000000"/>
                </a:solidFill>
                <a:effectLst/>
                <a:latin typeface="Malgun Gothic" panose="020B0503020000020004" pitchFamily="50" charset="-127"/>
                <a:ea typeface="Malgun Gothic" panose="020B0503020000020004" pitchFamily="50" charset="-127"/>
              </a:rPr>
              <a:t>를 기준으로 하는 띄어쓰기 토큰화를 수행해도 단어 토큰화가 잘 작동</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거의 대부분의 경우에서 단어 단위로 띄어쓰기가 이루어지기 때문에 띄어쓰기 토큰화와 단어 토큰화가 거의 같기 때문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하지만 </a:t>
            </a:r>
            <a:r>
              <a:rPr lang="ko-KR" altLang="en-US" sz="1400" b="1" i="0" dirty="0">
                <a:solidFill>
                  <a:srgbClr val="FF0000"/>
                </a:solidFill>
                <a:effectLst/>
                <a:latin typeface="Malgun Gothic" panose="020B0503020000020004" pitchFamily="50" charset="-127"/>
                <a:ea typeface="Malgun Gothic" panose="020B0503020000020004" pitchFamily="50" charset="-127"/>
              </a:rPr>
              <a:t>한국어는 영어와는 달리 띄어쓰기만으로는 토큰화를 하기에 부족</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한국어에서 </a:t>
            </a:r>
            <a:r>
              <a:rPr lang="ko-KR" altLang="en-US" sz="1400" b="1" i="0" dirty="0">
                <a:solidFill>
                  <a:srgbClr val="000000"/>
                </a:solidFill>
                <a:effectLst/>
                <a:latin typeface="Malgun Gothic" panose="020B0503020000020004" pitchFamily="50" charset="-127"/>
                <a:ea typeface="Malgun Gothic" panose="020B0503020000020004" pitchFamily="50" charset="-127"/>
              </a:rPr>
              <a:t>띄어쓰기 단위가 되는 단위</a:t>
            </a:r>
            <a:r>
              <a:rPr lang="ko-KR" altLang="en-US" sz="1400" b="0" i="0" dirty="0">
                <a:solidFill>
                  <a:srgbClr val="000000"/>
                </a:solidFill>
                <a:effectLst/>
                <a:latin typeface="Malgun Gothic" panose="020B0503020000020004" pitchFamily="50" charset="-127"/>
                <a:ea typeface="Malgun Gothic" panose="020B0503020000020004" pitchFamily="50" charset="-127"/>
              </a:rPr>
              <a:t>를 </a:t>
            </a:r>
            <a:r>
              <a:rPr lang="en-US" altLang="ko-KR" sz="1400" b="1" i="0" dirty="0">
                <a:solidFill>
                  <a:srgbClr val="000000"/>
                </a:solidFill>
                <a:effectLst/>
                <a:latin typeface="Malgun Gothic" panose="020B0503020000020004" pitchFamily="50" charset="-127"/>
                <a:ea typeface="Malgun Gothic" panose="020B0503020000020004" pitchFamily="50" charset="-127"/>
              </a:rPr>
              <a:t>'</a:t>
            </a:r>
            <a:r>
              <a:rPr lang="ko-KR" altLang="en-US" sz="1400" b="1" i="0" dirty="0">
                <a:solidFill>
                  <a:srgbClr val="000000"/>
                </a:solidFill>
                <a:effectLst/>
                <a:latin typeface="Malgun Gothic" panose="020B0503020000020004" pitchFamily="50" charset="-127"/>
                <a:ea typeface="Malgun Gothic" panose="020B0503020000020004" pitchFamily="50" charset="-127"/>
              </a:rPr>
              <a:t>어절</a:t>
            </a:r>
            <a:r>
              <a:rPr lang="en-US" altLang="ko-KR" sz="1400" b="1"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즉</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어절 토큰화는 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지양되고 있습니다</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어절 토큰화와 단어 토큰화가 같지 않기 때문</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marL="285750" indent="-285750" algn="l">
              <a:buFontTx/>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근본적인 이유</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한국어가 영어와는 다른 형태를 가지는 언어인 교착어</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점에서 기인</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교착어란 조사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어미 등을 붙여서 말을 만드는 언어</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5" name="TextBox 4">
            <a:extLst>
              <a:ext uri="{FF2B5EF4-FFF2-40B4-BE49-F238E27FC236}">
                <a16:creationId xmlns:a16="http://schemas.microsoft.com/office/drawing/2014/main" id="{0F8C8A66-206D-49C6-BEBA-4D5DE497E781}"/>
              </a:ext>
            </a:extLst>
          </p:cNvPr>
          <p:cNvSpPr txBox="1"/>
          <p:nvPr/>
        </p:nvSpPr>
        <p:spPr>
          <a:xfrm>
            <a:off x="11587774" y="119466"/>
            <a:ext cx="461986" cy="307777"/>
          </a:xfrm>
          <a:prstGeom prst="rect">
            <a:avLst/>
          </a:prstGeom>
          <a:noFill/>
        </p:spPr>
        <p:txBody>
          <a:bodyPr wrap="square" rtlCol="0">
            <a:spAutoFit/>
          </a:bodyPr>
          <a:lstStyle/>
          <a:p>
            <a:r>
              <a:rPr lang="en-US" altLang="ko-KR" sz="1400" dirty="0"/>
              <a:t>-6-</a:t>
            </a:r>
            <a:endParaRPr lang="ko-KR" altLang="en-US" sz="1400" dirty="0"/>
          </a:p>
        </p:txBody>
      </p:sp>
    </p:spTree>
    <p:extLst>
      <p:ext uri="{BB962C8B-B14F-4D97-AF65-F5344CB8AC3E}">
        <p14:creationId xmlns:p14="http://schemas.microsoft.com/office/powerpoint/2010/main" val="209887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52B87-B0C1-4F5D-92CD-868875D97712}"/>
              </a:ext>
            </a:extLst>
          </p:cNvPr>
          <p:cNvSpPr txBox="1"/>
          <p:nvPr/>
        </p:nvSpPr>
        <p:spPr>
          <a:xfrm>
            <a:off x="60960" y="551439"/>
            <a:ext cx="11246990" cy="2246769"/>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영어와는 달리 한국어에는 </a:t>
            </a:r>
            <a:r>
              <a:rPr lang="ko-KR" altLang="en-US" sz="1400" b="1" i="0" dirty="0">
                <a:solidFill>
                  <a:srgbClr val="FF0000"/>
                </a:solidFill>
                <a:effectLst/>
                <a:latin typeface="Malgun Gothic" panose="020B0503020000020004" pitchFamily="50" charset="-127"/>
                <a:ea typeface="Malgun Gothic" panose="020B0503020000020004" pitchFamily="50" charset="-127"/>
              </a:rPr>
              <a:t>조사라는 것이 존재</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그</a:t>
            </a:r>
            <a:r>
              <a:rPr lang="en-US" altLang="ko-KR" sz="1400" b="0" i="0" dirty="0">
                <a:solidFill>
                  <a:srgbClr val="000000"/>
                </a:solidFill>
                <a:effectLst/>
                <a:latin typeface="Malgun Gothic" panose="020B0503020000020004" pitchFamily="50" charset="-127"/>
                <a:ea typeface="Malgun Gothic" panose="020B0503020000020004" pitchFamily="50" charset="-127"/>
              </a:rPr>
              <a:t>(he/him)</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주어나 목적어가 들어간 문장이 있</a:t>
            </a:r>
            <a:r>
              <a:rPr lang="ko-KR" altLang="en-US" sz="1400" dirty="0">
                <a:solidFill>
                  <a:srgbClr val="000000"/>
                </a:solidFill>
                <a:latin typeface="Malgun Gothic" panose="020B0503020000020004" pitchFamily="50" charset="-127"/>
                <a:ea typeface="Malgun Gothic" panose="020B0503020000020004" pitchFamily="50" charset="-127"/>
              </a:rPr>
              <a:t>을 때</a:t>
            </a:r>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그라는 단어 하나에도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그가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그에게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그를</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과 같이 다양한 조사가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글자 뒤에 띄어쓰기 없이 바로 붙게 됨</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같은 단어임에도 서로 다른 조사가 붙어서 다른 단어로 인식</a:t>
            </a:r>
            <a:r>
              <a:rPr lang="ko-KR" altLang="en-US" sz="1400" b="0" i="0" dirty="0">
                <a:solidFill>
                  <a:srgbClr val="000000"/>
                </a:solidFill>
                <a:effectLst/>
                <a:latin typeface="Malgun Gothic" panose="020B0503020000020004" pitchFamily="50" charset="-127"/>
                <a:ea typeface="Malgun Gothic" panose="020B0503020000020004" pitchFamily="50" charset="-127"/>
              </a:rPr>
              <a:t>이 되어 자연어 처리가 번거로워지는 경우가 많음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대부분의 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조사는 분리해줄 필요가 있음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즉</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띄어쓰기 단위가 </a:t>
            </a:r>
            <a:r>
              <a:rPr lang="ko-KR" altLang="en-US" sz="1400" b="1" i="0" dirty="0">
                <a:solidFill>
                  <a:srgbClr val="FF0000"/>
                </a:solidFill>
                <a:effectLst/>
                <a:latin typeface="Malgun Gothic" panose="020B0503020000020004" pitchFamily="50" charset="-127"/>
                <a:ea typeface="Malgun Gothic" panose="020B0503020000020004" pitchFamily="50" charset="-127"/>
              </a:rPr>
              <a:t>영어처럼 독립적인 단어</a:t>
            </a:r>
            <a:r>
              <a:rPr lang="ko-KR" altLang="en-US" sz="1400" b="0" i="0" dirty="0">
                <a:solidFill>
                  <a:srgbClr val="000000"/>
                </a:solidFill>
                <a:effectLst/>
                <a:latin typeface="Malgun Gothic" panose="020B0503020000020004" pitchFamily="50" charset="-127"/>
                <a:ea typeface="Malgun Gothic" panose="020B0503020000020004" pitchFamily="50" charset="-127"/>
              </a:rPr>
              <a:t>라면 띄어쓰기 단위로 토큰화를 하면 되겠지만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어절이 독립적인 단어로 구성되는 것이 아니라 </a:t>
            </a:r>
            <a:r>
              <a:rPr lang="ko-KR" altLang="en-US" sz="1400" b="1" i="0" dirty="0">
                <a:solidFill>
                  <a:srgbClr val="FF0000"/>
                </a:solidFill>
                <a:effectLst/>
                <a:latin typeface="Malgun Gothic" panose="020B0503020000020004" pitchFamily="50" charset="-127"/>
                <a:ea typeface="Malgun Gothic" panose="020B0503020000020004" pitchFamily="50" charset="-127"/>
              </a:rPr>
              <a:t>조사 등의 </a:t>
            </a:r>
            <a:r>
              <a:rPr lang="ko-KR" altLang="en-US" sz="1400" b="1" i="0" dirty="0" err="1">
                <a:solidFill>
                  <a:srgbClr val="FF0000"/>
                </a:solidFill>
                <a:effectLst/>
                <a:latin typeface="Malgun Gothic" panose="020B0503020000020004" pitchFamily="50" charset="-127"/>
                <a:ea typeface="Malgun Gothic" panose="020B0503020000020004" pitchFamily="50" charset="-127"/>
              </a:rPr>
              <a:t>무언가가</a:t>
            </a:r>
            <a:r>
              <a:rPr lang="ko-KR" altLang="en-US" sz="1400" b="1" i="0" dirty="0">
                <a:solidFill>
                  <a:srgbClr val="FF0000"/>
                </a:solidFill>
                <a:effectLst/>
                <a:latin typeface="Malgun Gothic" panose="020B0503020000020004" pitchFamily="50" charset="-127"/>
                <a:ea typeface="Malgun Gothic" panose="020B0503020000020004" pitchFamily="50" charset="-127"/>
              </a:rPr>
              <a:t> 붙어있는 경우가 많아서</a:t>
            </a:r>
            <a:r>
              <a:rPr lang="ko-KR" altLang="en-US" sz="1400" b="0" i="0" dirty="0">
                <a:solidFill>
                  <a:srgbClr val="000000"/>
                </a:solidFill>
                <a:effectLst/>
                <a:latin typeface="Malgun Gothic" panose="020B0503020000020004" pitchFamily="50" charset="-127"/>
                <a:ea typeface="Malgun Gothic" panose="020B0503020000020004" pitchFamily="50" charset="-127"/>
              </a:rPr>
              <a:t> 이를 전부 분리해줘야 한다는 의미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4" name="TextBox 3">
            <a:extLst>
              <a:ext uri="{FF2B5EF4-FFF2-40B4-BE49-F238E27FC236}">
                <a16:creationId xmlns:a16="http://schemas.microsoft.com/office/drawing/2014/main" id="{0638835E-A005-424B-9FE8-E04094F237C0}"/>
              </a:ext>
            </a:extLst>
          </p:cNvPr>
          <p:cNvSpPr txBox="1"/>
          <p:nvPr/>
        </p:nvSpPr>
        <p:spPr>
          <a:xfrm>
            <a:off x="0" y="0"/>
            <a:ext cx="2702984"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1) </a:t>
            </a:r>
            <a:r>
              <a:rPr lang="ko-KR" altLang="en-US" sz="1800" b="1" i="0" dirty="0">
                <a:solidFill>
                  <a:srgbClr val="000000"/>
                </a:solidFill>
                <a:effectLst/>
                <a:latin typeface="Malgun Gothic" panose="020B0503020000020004" pitchFamily="50" charset="-127"/>
                <a:ea typeface="Malgun Gothic" panose="020B0503020000020004" pitchFamily="50" charset="-127"/>
              </a:rPr>
              <a:t>한국어는 교착어이다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p:txBody>
      </p:sp>
      <p:sp>
        <p:nvSpPr>
          <p:cNvPr id="5" name="TextBox 4">
            <a:extLst>
              <a:ext uri="{FF2B5EF4-FFF2-40B4-BE49-F238E27FC236}">
                <a16:creationId xmlns:a16="http://schemas.microsoft.com/office/drawing/2014/main" id="{738E761F-74A8-4865-BC64-36333DCC49E3}"/>
              </a:ext>
            </a:extLst>
          </p:cNvPr>
          <p:cNvSpPr txBox="1"/>
          <p:nvPr/>
        </p:nvSpPr>
        <p:spPr>
          <a:xfrm>
            <a:off x="60960" y="3686888"/>
            <a:ext cx="7409401" cy="307777"/>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수많은 코퍼스에서 띄어쓰기가 무시되는 경우가 많아 자연어 처리가 어려워 짐</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69507E0B-1FF8-4EFF-9286-925D5B3C9A33}"/>
              </a:ext>
            </a:extLst>
          </p:cNvPr>
          <p:cNvSpPr txBox="1"/>
          <p:nvPr/>
        </p:nvSpPr>
        <p:spPr>
          <a:xfrm>
            <a:off x="60960" y="3124200"/>
            <a:ext cx="5799986"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2) </a:t>
            </a:r>
            <a:r>
              <a:rPr lang="ko-KR" altLang="en-US" sz="1800" b="1" i="0" dirty="0">
                <a:solidFill>
                  <a:srgbClr val="000000"/>
                </a:solidFill>
                <a:effectLst/>
                <a:latin typeface="Malgun Gothic" panose="020B0503020000020004" pitchFamily="50" charset="-127"/>
                <a:ea typeface="Malgun Gothic" panose="020B0503020000020004" pitchFamily="50" charset="-127"/>
              </a:rPr>
              <a:t>한국어는 띄어쓰기가 영어보다 잘 지켜지지 않는다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p:txBody>
      </p:sp>
      <p:sp>
        <p:nvSpPr>
          <p:cNvPr id="7" name="직사각형 6">
            <a:extLst>
              <a:ext uri="{FF2B5EF4-FFF2-40B4-BE49-F238E27FC236}">
                <a16:creationId xmlns:a16="http://schemas.microsoft.com/office/drawing/2014/main" id="{9B77570F-DD1E-4740-8D5E-BF85E18B61F5}"/>
              </a:ext>
            </a:extLst>
          </p:cNvPr>
          <p:cNvSpPr/>
          <p:nvPr/>
        </p:nvSpPr>
        <p:spPr>
          <a:xfrm>
            <a:off x="709826" y="4495800"/>
            <a:ext cx="9631680" cy="152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800" b="1" i="0" dirty="0">
                <a:solidFill>
                  <a:srgbClr val="000000"/>
                </a:solidFill>
                <a:effectLst/>
                <a:latin typeface="Malgun Gothic" panose="020B0503020000020004" pitchFamily="50" charset="-127"/>
                <a:ea typeface="Malgun Gothic" panose="020B0503020000020004" pitchFamily="50" charset="-127"/>
              </a:rPr>
              <a:t>EX1) </a:t>
            </a:r>
            <a:r>
              <a:rPr lang="ko-KR" altLang="en-US" sz="1800" b="1" i="0" dirty="0" err="1">
                <a:solidFill>
                  <a:srgbClr val="000000"/>
                </a:solidFill>
                <a:effectLst/>
                <a:latin typeface="Malgun Gothic" panose="020B0503020000020004" pitchFamily="50" charset="-127"/>
                <a:ea typeface="Malgun Gothic" panose="020B0503020000020004" pitchFamily="50" charset="-127"/>
              </a:rPr>
              <a:t>제가이렇게띄어쓰기를전혀하지않고글을썼다고하더라도글을이해할수있습니다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a:p>
            <a:pPr algn="l"/>
            <a:endParaRPr lang="ko-KR" altLang="en-US" sz="18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800" b="1" i="0" dirty="0">
                <a:solidFill>
                  <a:srgbClr val="000000"/>
                </a:solidFill>
                <a:effectLst/>
                <a:latin typeface="Malgun Gothic" panose="020B0503020000020004" pitchFamily="50" charset="-127"/>
                <a:ea typeface="Malgun Gothic" panose="020B0503020000020004" pitchFamily="50" charset="-127"/>
              </a:rPr>
              <a:t>EX2) </a:t>
            </a:r>
            <a:r>
              <a:rPr lang="en-US" altLang="ko-KR" sz="1800" b="1" i="0" dirty="0" err="1">
                <a:solidFill>
                  <a:srgbClr val="000000"/>
                </a:solidFill>
                <a:effectLst/>
                <a:latin typeface="Malgun Gothic" panose="020B0503020000020004" pitchFamily="50" charset="-127"/>
                <a:ea typeface="Malgun Gothic" panose="020B0503020000020004" pitchFamily="50" charset="-127"/>
              </a:rPr>
              <a:t>Tobeornottobethatisthequestion</a:t>
            </a:r>
            <a:endParaRPr lang="en-US" altLang="ko-KR" sz="1800" b="1" i="0" dirty="0">
              <a:solidFill>
                <a:srgbClr val="000000"/>
              </a:solidFill>
              <a:effectLst/>
              <a:latin typeface="Malgun Gothic" panose="020B0503020000020004" pitchFamily="50" charset="-127"/>
              <a:ea typeface="Malgun Gothic" panose="020B0503020000020004" pitchFamily="50" charset="-127"/>
            </a:endParaRPr>
          </a:p>
        </p:txBody>
      </p:sp>
      <p:sp>
        <p:nvSpPr>
          <p:cNvPr id="8" name="TextBox 7">
            <a:extLst>
              <a:ext uri="{FF2B5EF4-FFF2-40B4-BE49-F238E27FC236}">
                <a16:creationId xmlns:a16="http://schemas.microsoft.com/office/drawing/2014/main" id="{18BB82C3-49C3-4A45-9F95-F817F4E0797E}"/>
              </a:ext>
            </a:extLst>
          </p:cNvPr>
          <p:cNvSpPr txBox="1"/>
          <p:nvPr/>
        </p:nvSpPr>
        <p:spPr>
          <a:xfrm>
            <a:off x="11587774" y="119466"/>
            <a:ext cx="461986" cy="307777"/>
          </a:xfrm>
          <a:prstGeom prst="rect">
            <a:avLst/>
          </a:prstGeom>
          <a:noFill/>
        </p:spPr>
        <p:txBody>
          <a:bodyPr wrap="square" rtlCol="0">
            <a:spAutoFit/>
          </a:bodyPr>
          <a:lstStyle/>
          <a:p>
            <a:r>
              <a:rPr lang="en-US" altLang="ko-KR" sz="1400" dirty="0"/>
              <a:t>-7-</a:t>
            </a:r>
            <a:endParaRPr lang="ko-KR" altLang="en-US" sz="1400" dirty="0"/>
          </a:p>
        </p:txBody>
      </p:sp>
    </p:spTree>
    <p:extLst>
      <p:ext uri="{BB962C8B-B14F-4D97-AF65-F5344CB8AC3E}">
        <p14:creationId xmlns:p14="http://schemas.microsoft.com/office/powerpoint/2010/main" val="268280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13428FC1-8E7F-460B-8F51-E1D795D06BF7}"/>
              </a:ext>
            </a:extLst>
          </p:cNvPr>
          <p:cNvSpPr/>
          <p:nvPr/>
        </p:nvSpPr>
        <p:spPr>
          <a:xfrm>
            <a:off x="95419" y="5668089"/>
            <a:ext cx="12001162" cy="755449"/>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E6B1A5-9BC7-409D-9F32-CAFB8BAC9B8B}"/>
              </a:ext>
            </a:extLst>
          </p:cNvPr>
          <p:cNvSpPr txBox="1"/>
          <p:nvPr/>
        </p:nvSpPr>
        <p:spPr>
          <a:xfrm>
            <a:off x="0" y="609600"/>
            <a:ext cx="7100021" cy="2031325"/>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토큰화에서는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a:t>
            </a:r>
            <a:r>
              <a:rPr lang="en-US" altLang="ko-KR" sz="1400" b="1" i="0" dirty="0">
                <a:solidFill>
                  <a:srgbClr val="000000"/>
                </a:solidFill>
                <a:effectLst/>
                <a:latin typeface="Malgun Gothic" panose="020B0503020000020004" pitchFamily="50" charset="-127"/>
                <a:ea typeface="Malgun Gothic" panose="020B0503020000020004" pitchFamily="50" charset="-127"/>
              </a:rPr>
              <a:t>(morpheme)</a:t>
            </a:r>
            <a:r>
              <a:rPr lang="ko-KR" altLang="en-US" sz="1400" b="0" i="0" dirty="0">
                <a:solidFill>
                  <a:srgbClr val="000000"/>
                </a:solidFill>
                <a:effectLst/>
                <a:latin typeface="Malgun Gothic" panose="020B0503020000020004" pitchFamily="50" charset="-127"/>
                <a:ea typeface="Malgun Gothic" panose="020B0503020000020004" pitchFamily="50" charset="-127"/>
              </a:rPr>
              <a:t>란 개념을 반드시 이해해야 해야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형태소 </a:t>
            </a:r>
            <a:r>
              <a:rPr lang="en-US" altLang="ko-KR" sz="1400" b="1" i="0" dirty="0">
                <a:solidFill>
                  <a:srgbClr val="FF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자립 형태소</a:t>
            </a:r>
            <a:r>
              <a:rPr lang="en-US" altLang="ko-KR" sz="1400" b="1" i="0" dirty="0">
                <a:solidFill>
                  <a:srgbClr val="FF0000"/>
                </a:solidFill>
                <a:effectLst/>
                <a:latin typeface="Malgun Gothic" panose="020B0503020000020004" pitchFamily="50" charset="-127"/>
                <a:ea typeface="Malgun Gothic" panose="020B0503020000020004" pitchFamily="50" charset="-127"/>
              </a:rPr>
              <a:t>,</a:t>
            </a:r>
            <a:r>
              <a:rPr lang="ko-KR" altLang="en-US" sz="1400" b="1" i="0" dirty="0">
                <a:solidFill>
                  <a:srgbClr val="FF0000"/>
                </a:solidFill>
                <a:effectLst/>
                <a:latin typeface="Malgun Gothic" panose="020B0503020000020004" pitchFamily="50" charset="-127"/>
                <a:ea typeface="Malgun Gothic" panose="020B0503020000020004" pitchFamily="50" charset="-127"/>
              </a:rPr>
              <a:t> 의존 형태소</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자립 형태소</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접사</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어미</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조사와 상관없이 자립하여 사용할 수 있는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dirty="0">
                <a:solidFill>
                  <a:srgbClr val="000000"/>
                </a:solidFill>
                <a:latin typeface="Malgun Gothic" panose="020B0503020000020004" pitchFamily="50" charset="-127"/>
                <a:ea typeface="Malgun Gothic" panose="020B0503020000020004" pitchFamily="50" charset="-127"/>
              </a:rPr>
              <a:t>                   = </a:t>
            </a:r>
            <a:r>
              <a:rPr lang="ko-KR" altLang="en-US" sz="1400" b="0" i="0" dirty="0">
                <a:solidFill>
                  <a:srgbClr val="000000"/>
                </a:solidFill>
                <a:effectLst/>
                <a:latin typeface="Malgun Gothic" panose="020B0503020000020004" pitchFamily="50" charset="-127"/>
                <a:ea typeface="Malgun Gothic" panose="020B0503020000020004" pitchFamily="50" charset="-127"/>
              </a:rPr>
              <a:t>그 자체로 단어가 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r>
              <a:rPr lang="en-US" altLang="ko-KR" sz="1400" dirty="0">
                <a:solidFill>
                  <a:srgbClr val="000000"/>
                </a:solidFill>
                <a:latin typeface="Malgun Gothic" panose="020B0503020000020004" pitchFamily="50" charset="-127"/>
                <a:ea typeface="Malgun Gothic" panose="020B0503020000020004" pitchFamily="50" charset="-127"/>
              </a:rPr>
              <a:t>                   =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체언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대명사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수사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수식언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관형사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부사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감탄사 등</a:t>
            </a:r>
            <a:br>
              <a:rPr lang="en-US" altLang="ko-KR" sz="1400" b="0" i="0" dirty="0">
                <a:solidFill>
                  <a:srgbClr val="000000"/>
                </a:solidFill>
                <a:effectLst/>
                <a:latin typeface="Malgun Gothic" panose="020B0503020000020004" pitchFamily="50" charset="-127"/>
                <a:ea typeface="Malgun Gothic" panose="020B0503020000020004" pitchFamily="50" charset="-127"/>
              </a:rPr>
            </a:b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의존 형태소</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다른 형태소와 결합하여 사용되는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접사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어미</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조사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어간을 뜻함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6" name="TextBox 5">
            <a:extLst>
              <a:ext uri="{FF2B5EF4-FFF2-40B4-BE49-F238E27FC236}">
                <a16:creationId xmlns:a16="http://schemas.microsoft.com/office/drawing/2014/main" id="{011809AE-870A-4730-853C-AA588590C767}"/>
              </a:ext>
            </a:extLst>
          </p:cNvPr>
          <p:cNvSpPr txBox="1"/>
          <p:nvPr/>
        </p:nvSpPr>
        <p:spPr>
          <a:xfrm>
            <a:off x="0" y="106680"/>
            <a:ext cx="5942652"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3) </a:t>
            </a:r>
            <a:r>
              <a:rPr lang="ko-KR" altLang="en-US" sz="1800" b="1" i="0" dirty="0">
                <a:solidFill>
                  <a:srgbClr val="000000"/>
                </a:solidFill>
                <a:effectLst/>
                <a:latin typeface="Malgun Gothic" panose="020B0503020000020004" pitchFamily="50" charset="-127"/>
                <a:ea typeface="Malgun Gothic" panose="020B0503020000020004" pitchFamily="50" charset="-127"/>
              </a:rPr>
              <a:t>형태소</a:t>
            </a:r>
            <a:r>
              <a:rPr lang="en-US" altLang="ko-KR" sz="1800" b="1" i="0" dirty="0">
                <a:solidFill>
                  <a:srgbClr val="000000"/>
                </a:solidFill>
                <a:effectLst/>
                <a:latin typeface="Malgun Gothic" panose="020B0503020000020004" pitchFamily="50" charset="-127"/>
                <a:ea typeface="Malgun Gothic" panose="020B0503020000020004" pitchFamily="50" charset="-127"/>
              </a:rPr>
              <a:t>(morpheme)</a:t>
            </a:r>
            <a:r>
              <a:rPr lang="en-US" altLang="ko-KR" sz="1800" b="1" dirty="0">
                <a:solidFill>
                  <a:srgbClr val="000000"/>
                </a:solidFill>
                <a:latin typeface="Malgun Gothic" panose="020B0503020000020004" pitchFamily="50" charset="-127"/>
                <a:ea typeface="Malgun Gothic" panose="020B0503020000020004" pitchFamily="50" charset="-127"/>
              </a:rPr>
              <a:t>:</a:t>
            </a:r>
            <a:r>
              <a:rPr lang="ko-KR" altLang="en-US" sz="1800" b="1" i="0" dirty="0">
                <a:solidFill>
                  <a:srgbClr val="000000"/>
                </a:solidFill>
                <a:effectLst/>
                <a:latin typeface="Malgun Gothic" panose="020B0503020000020004" pitchFamily="50" charset="-127"/>
                <a:ea typeface="Malgun Gothic" panose="020B0503020000020004" pitchFamily="50" charset="-127"/>
              </a:rPr>
              <a:t> 뜻을 가진 가장 작은 말의 단위</a:t>
            </a:r>
            <a:r>
              <a:rPr lang="en-US" altLang="ko-KR" sz="1800" b="1" i="0" dirty="0">
                <a:solidFill>
                  <a:srgbClr val="000000"/>
                </a:solidFill>
                <a:effectLst/>
                <a:latin typeface="Malgun Gothic" panose="020B0503020000020004" pitchFamily="50" charset="-127"/>
                <a:ea typeface="Malgun Gothic" panose="020B0503020000020004" pitchFamily="50" charset="-127"/>
              </a:rPr>
              <a:t> </a:t>
            </a:r>
          </a:p>
        </p:txBody>
      </p:sp>
      <p:grpSp>
        <p:nvGrpSpPr>
          <p:cNvPr id="22" name="그룹 21">
            <a:extLst>
              <a:ext uri="{FF2B5EF4-FFF2-40B4-BE49-F238E27FC236}">
                <a16:creationId xmlns:a16="http://schemas.microsoft.com/office/drawing/2014/main" id="{7CA6693C-0F4A-41FD-A0F9-93ABD70D5B39}"/>
              </a:ext>
            </a:extLst>
          </p:cNvPr>
          <p:cNvGrpSpPr/>
          <p:nvPr/>
        </p:nvGrpSpPr>
        <p:grpSpPr>
          <a:xfrm>
            <a:off x="640895" y="3429000"/>
            <a:ext cx="10910209" cy="1685092"/>
            <a:chOff x="595860" y="3833574"/>
            <a:chExt cx="10910209" cy="1685092"/>
          </a:xfrm>
        </p:grpSpPr>
        <p:sp>
          <p:nvSpPr>
            <p:cNvPr id="7" name="TextBox 6">
              <a:extLst>
                <a:ext uri="{FF2B5EF4-FFF2-40B4-BE49-F238E27FC236}">
                  <a16:creationId xmlns:a16="http://schemas.microsoft.com/office/drawing/2014/main" id="{09917D80-19D7-418D-9C6B-8819197D9B12}"/>
                </a:ext>
              </a:extLst>
            </p:cNvPr>
            <p:cNvSpPr txBox="1"/>
            <p:nvPr/>
          </p:nvSpPr>
          <p:spPr>
            <a:xfrm>
              <a:off x="595860" y="4562118"/>
              <a:ext cx="2887329" cy="369332"/>
            </a:xfrm>
            <a:prstGeom prst="rect">
              <a:avLst/>
            </a:prstGeom>
            <a:noFill/>
            <a:ln>
              <a:solidFill>
                <a:schemeClr val="tx1"/>
              </a:solidFill>
            </a:ln>
          </p:spPr>
          <p:txBody>
            <a:bodyPr wrap="none" rtlCol="0">
              <a:spAutoFit/>
            </a:bodyPr>
            <a:lstStyle/>
            <a:p>
              <a:pPr algn="l"/>
              <a:r>
                <a:rPr lang="ko-KR" altLang="en-US" sz="1800" b="0" i="0" dirty="0">
                  <a:solidFill>
                    <a:srgbClr val="000000"/>
                  </a:solidFill>
                  <a:effectLst/>
                  <a:latin typeface="Malgun Gothic" panose="020B0503020000020004" pitchFamily="50" charset="-127"/>
                  <a:ea typeface="Malgun Gothic" panose="020B0503020000020004" pitchFamily="50" charset="-127"/>
                </a:rPr>
                <a:t>에디가 </a:t>
              </a:r>
              <a:r>
                <a:rPr lang="ko-KR" altLang="en-US" sz="1800" b="0" i="0" dirty="0" err="1">
                  <a:solidFill>
                    <a:srgbClr val="000000"/>
                  </a:solidFill>
                  <a:effectLst/>
                  <a:latin typeface="Malgun Gothic" panose="020B0503020000020004" pitchFamily="50" charset="-127"/>
                  <a:ea typeface="Malgun Gothic" panose="020B0503020000020004" pitchFamily="50" charset="-127"/>
                </a:rPr>
                <a:t>딥러닝책을</a:t>
              </a:r>
              <a:r>
                <a:rPr lang="ko-KR" altLang="en-US" sz="1800" b="0" i="0" dirty="0">
                  <a:solidFill>
                    <a:srgbClr val="000000"/>
                  </a:solidFill>
                  <a:effectLst/>
                  <a:latin typeface="Malgun Gothic" panose="020B0503020000020004" pitchFamily="50" charset="-127"/>
                  <a:ea typeface="Malgun Gothic" panose="020B0503020000020004" pitchFamily="50" charset="-127"/>
                </a:rPr>
                <a:t> 읽었다</a:t>
              </a:r>
              <a:endParaRPr lang="en-US" altLang="ko-KR" sz="1800" b="0" i="0" dirty="0">
                <a:solidFill>
                  <a:srgbClr val="000000"/>
                </a:solidFill>
                <a:effectLst/>
                <a:latin typeface="Malgun Gothic" panose="020B0503020000020004" pitchFamily="50" charset="-127"/>
                <a:ea typeface="Malgun Gothic" panose="020B0503020000020004" pitchFamily="50" charset="-127"/>
              </a:endParaRPr>
            </a:p>
          </p:txBody>
        </p:sp>
        <p:cxnSp>
          <p:nvCxnSpPr>
            <p:cNvPr id="9" name="직선 연결선 8">
              <a:extLst>
                <a:ext uri="{FF2B5EF4-FFF2-40B4-BE49-F238E27FC236}">
                  <a16:creationId xmlns:a16="http://schemas.microsoft.com/office/drawing/2014/main" id="{CA031BDA-97CC-48B2-A52E-6CC817A5F190}"/>
                </a:ext>
              </a:extLst>
            </p:cNvPr>
            <p:cNvCxnSpPr/>
            <p:nvPr/>
          </p:nvCxnSpPr>
          <p:spPr>
            <a:xfrm>
              <a:off x="6392134" y="4746784"/>
              <a:ext cx="899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E796B278-0E90-4DB8-8BF2-7CE3FA78167B}"/>
                </a:ext>
              </a:extLst>
            </p:cNvPr>
            <p:cNvCxnSpPr/>
            <p:nvPr/>
          </p:nvCxnSpPr>
          <p:spPr>
            <a:xfrm>
              <a:off x="7291294" y="4008120"/>
              <a:ext cx="0" cy="13258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직선 연결선 12">
              <a:extLst>
                <a:ext uri="{FF2B5EF4-FFF2-40B4-BE49-F238E27FC236}">
                  <a16:creationId xmlns:a16="http://schemas.microsoft.com/office/drawing/2014/main" id="{AB6D29C3-68D3-4F78-A956-9AF1A2668C90}"/>
                </a:ext>
              </a:extLst>
            </p:cNvPr>
            <p:cNvCxnSpPr/>
            <p:nvPr/>
          </p:nvCxnSpPr>
          <p:spPr>
            <a:xfrm>
              <a:off x="7291294" y="4008120"/>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직선 연결선 13">
              <a:extLst>
                <a:ext uri="{FF2B5EF4-FFF2-40B4-BE49-F238E27FC236}">
                  <a16:creationId xmlns:a16="http://schemas.microsoft.com/office/drawing/2014/main" id="{B63ED12D-036A-48BC-A6A5-1EB082D70A93}"/>
                </a:ext>
              </a:extLst>
            </p:cNvPr>
            <p:cNvCxnSpPr>
              <a:cxnSpLocks/>
            </p:cNvCxnSpPr>
            <p:nvPr/>
          </p:nvCxnSpPr>
          <p:spPr>
            <a:xfrm>
              <a:off x="7291294" y="5334000"/>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5F4AD18-A846-4E85-BB5E-06F098AD973E}"/>
                </a:ext>
              </a:extLst>
            </p:cNvPr>
            <p:cNvSpPr txBox="1"/>
            <p:nvPr/>
          </p:nvSpPr>
          <p:spPr>
            <a:xfrm>
              <a:off x="7711440" y="3833574"/>
              <a:ext cx="3153427" cy="369332"/>
            </a:xfrm>
            <a:prstGeom prst="rect">
              <a:avLst/>
            </a:prstGeom>
            <a:noFill/>
            <a:ln>
              <a:solidFill>
                <a:schemeClr val="tx1"/>
              </a:solidFill>
            </a:ln>
          </p:spPr>
          <p:txBody>
            <a:bodyPr wrap="none" rtlCol="0">
              <a:spAutoFit/>
            </a:bodyPr>
            <a:lstStyle/>
            <a:p>
              <a:r>
                <a:rPr lang="ko-KR" altLang="en-US" sz="1800" b="1" i="0" dirty="0">
                  <a:solidFill>
                    <a:srgbClr val="000000"/>
                  </a:solidFill>
                  <a:effectLst/>
                  <a:latin typeface="Malgun Gothic" panose="020B0503020000020004" pitchFamily="50" charset="-127"/>
                  <a:ea typeface="Malgun Gothic" panose="020B0503020000020004" pitchFamily="50" charset="-127"/>
                </a:rPr>
                <a:t>자립 형태소</a:t>
              </a:r>
              <a:r>
                <a:rPr lang="ko-KR" altLang="en-US" sz="1800" b="0" i="0" dirty="0">
                  <a:solidFill>
                    <a:srgbClr val="000000"/>
                  </a:solidFill>
                  <a:effectLst/>
                  <a:latin typeface="Malgun Gothic" panose="020B0503020000020004" pitchFamily="50" charset="-127"/>
                  <a:ea typeface="Malgun Gothic" panose="020B0503020000020004" pitchFamily="50" charset="-127"/>
                </a:rPr>
                <a:t> </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에디</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딥러닝책</a:t>
              </a:r>
              <a:endParaRPr lang="ko-KR" altLang="en-US" dirty="0"/>
            </a:p>
          </p:txBody>
        </p:sp>
        <p:sp>
          <p:nvSpPr>
            <p:cNvPr id="17" name="TextBox 16">
              <a:extLst>
                <a:ext uri="{FF2B5EF4-FFF2-40B4-BE49-F238E27FC236}">
                  <a16:creationId xmlns:a16="http://schemas.microsoft.com/office/drawing/2014/main" id="{F94B5470-CA30-442C-9409-A1CE24649C06}"/>
                </a:ext>
              </a:extLst>
            </p:cNvPr>
            <p:cNvSpPr txBox="1"/>
            <p:nvPr/>
          </p:nvSpPr>
          <p:spPr>
            <a:xfrm>
              <a:off x="7711440" y="5149334"/>
              <a:ext cx="3794629" cy="369332"/>
            </a:xfrm>
            <a:prstGeom prst="rect">
              <a:avLst/>
            </a:prstGeom>
            <a:noFill/>
            <a:ln>
              <a:solidFill>
                <a:schemeClr val="tx1"/>
              </a:solidFill>
            </a:ln>
          </p:spPr>
          <p:txBody>
            <a:bodyPr wrap="none" rtlCol="0">
              <a:spAutoFit/>
            </a:bodyPr>
            <a:lstStyle/>
            <a:p>
              <a:r>
                <a:rPr lang="ko-KR" altLang="en-US" sz="1800" b="1" i="0" dirty="0">
                  <a:solidFill>
                    <a:srgbClr val="000000"/>
                  </a:solidFill>
                  <a:effectLst/>
                  <a:latin typeface="Malgun Gothic" panose="020B0503020000020004" pitchFamily="50" charset="-127"/>
                  <a:ea typeface="Malgun Gothic" panose="020B0503020000020004" pitchFamily="50" charset="-127"/>
                </a:rPr>
                <a:t>의존 형태소</a:t>
              </a:r>
              <a:r>
                <a:rPr lang="ko-KR" altLang="en-US" sz="1800" b="0" i="0" dirty="0">
                  <a:solidFill>
                    <a:srgbClr val="000000"/>
                  </a:solidFill>
                  <a:effectLst/>
                  <a:latin typeface="Malgun Gothic" panose="020B0503020000020004" pitchFamily="50" charset="-127"/>
                  <a:ea typeface="Malgun Gothic" panose="020B0503020000020004" pitchFamily="50" charset="-127"/>
                </a:rPr>
                <a:t> </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가</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을</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읽</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었</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다</a:t>
              </a:r>
              <a:endParaRPr lang="ko-KR" altLang="en-US" dirty="0"/>
            </a:p>
          </p:txBody>
        </p:sp>
        <p:sp>
          <p:nvSpPr>
            <p:cNvPr id="18" name="TextBox 17">
              <a:extLst>
                <a:ext uri="{FF2B5EF4-FFF2-40B4-BE49-F238E27FC236}">
                  <a16:creationId xmlns:a16="http://schemas.microsoft.com/office/drawing/2014/main" id="{37C7E995-A2EC-4C87-9254-FCA50E9024DC}"/>
                </a:ext>
              </a:extLst>
            </p:cNvPr>
            <p:cNvSpPr txBox="1"/>
            <p:nvPr/>
          </p:nvSpPr>
          <p:spPr>
            <a:xfrm>
              <a:off x="4197301" y="4562118"/>
              <a:ext cx="2194832" cy="369332"/>
            </a:xfrm>
            <a:prstGeom prst="rect">
              <a:avLst/>
            </a:prstGeom>
            <a:noFill/>
            <a:ln>
              <a:solidFill>
                <a:schemeClr val="tx1"/>
              </a:solidFill>
            </a:ln>
          </p:spPr>
          <p:txBody>
            <a:bodyPr wrap="none" rtlCol="0">
              <a:spAutoFit/>
            </a:bodyPr>
            <a:lstStyle/>
            <a:p>
              <a:r>
                <a:rPr lang="ko-KR" altLang="en-US" sz="1800" b="0" i="0" dirty="0">
                  <a:solidFill>
                    <a:srgbClr val="000000"/>
                  </a:solidFill>
                  <a:effectLst/>
                  <a:latin typeface="Malgun Gothic" panose="020B0503020000020004" pitchFamily="50" charset="-127"/>
                  <a:ea typeface="Malgun Gothic" panose="020B0503020000020004" pitchFamily="50" charset="-127"/>
                </a:rPr>
                <a:t>형태소 </a:t>
              </a:r>
              <a:r>
                <a:rPr lang="ko-KR" altLang="en-US" dirty="0">
                  <a:solidFill>
                    <a:srgbClr val="000000"/>
                  </a:solidFill>
                  <a:latin typeface="Malgun Gothic" panose="020B0503020000020004" pitchFamily="50" charset="-127"/>
                  <a:ea typeface="Malgun Gothic" panose="020B0503020000020004" pitchFamily="50" charset="-127"/>
                </a:rPr>
                <a:t>단위로 분해</a:t>
              </a:r>
              <a:endParaRPr lang="ko-KR" altLang="en-US" dirty="0"/>
            </a:p>
          </p:txBody>
        </p:sp>
        <p:cxnSp>
          <p:nvCxnSpPr>
            <p:cNvPr id="20" name="직선 화살표 연결선 19">
              <a:extLst>
                <a:ext uri="{FF2B5EF4-FFF2-40B4-BE49-F238E27FC236}">
                  <a16:creationId xmlns:a16="http://schemas.microsoft.com/office/drawing/2014/main" id="{82104643-55D1-4D22-8726-3B1ABD64CB30}"/>
                </a:ext>
              </a:extLst>
            </p:cNvPr>
            <p:cNvCxnSpPr>
              <a:cxnSpLocks/>
            </p:cNvCxnSpPr>
            <p:nvPr/>
          </p:nvCxnSpPr>
          <p:spPr>
            <a:xfrm>
              <a:off x="3483189" y="4746784"/>
              <a:ext cx="5334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D3C33305-409E-4DAC-BF0A-0674C916E1C2}"/>
              </a:ext>
            </a:extLst>
          </p:cNvPr>
          <p:cNvSpPr txBox="1"/>
          <p:nvPr/>
        </p:nvSpPr>
        <p:spPr>
          <a:xfrm>
            <a:off x="72523" y="4157544"/>
            <a:ext cx="518091" cy="369332"/>
          </a:xfrm>
          <a:prstGeom prst="rect">
            <a:avLst/>
          </a:prstGeom>
          <a:noFill/>
        </p:spPr>
        <p:txBody>
          <a:bodyPr wrap="none" rtlCol="0">
            <a:spAutoFit/>
          </a:bodyPr>
          <a:lstStyle/>
          <a:p>
            <a:r>
              <a:rPr lang="en-US" altLang="ko-KR" b="1" dirty="0">
                <a:latin typeface="+mj-ea"/>
                <a:ea typeface="+mj-ea"/>
              </a:rPr>
              <a:t>ex)</a:t>
            </a:r>
            <a:endParaRPr lang="ko-KR" altLang="en-US" b="1" dirty="0">
              <a:latin typeface="+mj-ea"/>
              <a:ea typeface="+mj-ea"/>
            </a:endParaRPr>
          </a:p>
        </p:txBody>
      </p:sp>
      <p:sp>
        <p:nvSpPr>
          <p:cNvPr id="24" name="TextBox 23">
            <a:extLst>
              <a:ext uri="{FF2B5EF4-FFF2-40B4-BE49-F238E27FC236}">
                <a16:creationId xmlns:a16="http://schemas.microsoft.com/office/drawing/2014/main" id="{A7B21BDF-B8C0-4AF4-94DB-DF6A7F728D60}"/>
              </a:ext>
            </a:extLst>
          </p:cNvPr>
          <p:cNvSpPr txBox="1"/>
          <p:nvPr/>
        </p:nvSpPr>
        <p:spPr>
          <a:xfrm>
            <a:off x="95419" y="5852755"/>
            <a:ext cx="12096581" cy="369332"/>
          </a:xfrm>
          <a:prstGeom prst="rect">
            <a:avLst/>
          </a:prstGeom>
          <a:noFill/>
        </p:spPr>
        <p:txBody>
          <a:bodyPr wrap="none" rtlCol="0">
            <a:spAutoFit/>
          </a:bodyPr>
          <a:lstStyle/>
          <a:p>
            <a:r>
              <a:rPr lang="ko-KR" altLang="en-US" b="1" i="0" dirty="0">
                <a:solidFill>
                  <a:srgbClr val="000000"/>
                </a:solidFill>
                <a:effectLst/>
                <a:latin typeface="Malgun Gothic" panose="020B0503020000020004" pitchFamily="50" charset="-127"/>
                <a:ea typeface="Malgun Gothic" panose="020B0503020000020004" pitchFamily="50" charset="-127"/>
              </a:rPr>
              <a:t>한국어에서 영어에서의 단어 토큰화와 유사한 형태를 얻으려면 어절 토큰화가 아니라 </a:t>
            </a:r>
            <a:r>
              <a:rPr lang="ko-KR" altLang="en-US" b="1" i="0" dirty="0">
                <a:solidFill>
                  <a:srgbClr val="FF0000"/>
                </a:solidFill>
                <a:effectLst/>
                <a:latin typeface="Malgun Gothic" panose="020B0503020000020004" pitchFamily="50" charset="-127"/>
                <a:ea typeface="Malgun Gothic" panose="020B0503020000020004" pitchFamily="50" charset="-127"/>
              </a:rPr>
              <a:t>형태소 토큰화를 수행</a:t>
            </a:r>
            <a:r>
              <a:rPr lang="ko-KR" altLang="en-US" b="1" i="0" dirty="0">
                <a:solidFill>
                  <a:srgbClr val="000000"/>
                </a:solidFill>
                <a:effectLst/>
                <a:latin typeface="Malgun Gothic" panose="020B0503020000020004" pitchFamily="50" charset="-127"/>
                <a:ea typeface="Malgun Gothic" panose="020B0503020000020004" pitchFamily="50" charset="-127"/>
              </a:rPr>
              <a:t>해야 함</a:t>
            </a:r>
            <a:endParaRPr lang="en-US" altLang="ko-KR" b="1" i="0" dirty="0">
              <a:solidFill>
                <a:srgbClr val="000000"/>
              </a:solidFill>
              <a:effectLst/>
              <a:latin typeface="Malgun Gothic" panose="020B0503020000020004" pitchFamily="50" charset="-127"/>
              <a:ea typeface="Malgun Gothic" panose="020B0503020000020004" pitchFamily="50" charset="-127"/>
            </a:endParaRPr>
          </a:p>
        </p:txBody>
      </p:sp>
      <p:sp>
        <p:nvSpPr>
          <p:cNvPr id="28" name="TextBox 27">
            <a:extLst>
              <a:ext uri="{FF2B5EF4-FFF2-40B4-BE49-F238E27FC236}">
                <a16:creationId xmlns:a16="http://schemas.microsoft.com/office/drawing/2014/main" id="{4B2770E8-B3BA-43EE-A5CC-87D4015831B1}"/>
              </a:ext>
            </a:extLst>
          </p:cNvPr>
          <p:cNvSpPr txBox="1"/>
          <p:nvPr/>
        </p:nvSpPr>
        <p:spPr>
          <a:xfrm>
            <a:off x="11587774" y="119466"/>
            <a:ext cx="461986" cy="307777"/>
          </a:xfrm>
          <a:prstGeom prst="rect">
            <a:avLst/>
          </a:prstGeom>
          <a:noFill/>
        </p:spPr>
        <p:txBody>
          <a:bodyPr wrap="square" rtlCol="0">
            <a:spAutoFit/>
          </a:bodyPr>
          <a:lstStyle/>
          <a:p>
            <a:r>
              <a:rPr lang="en-US" altLang="ko-KR" sz="1400" dirty="0"/>
              <a:t>-8-</a:t>
            </a:r>
            <a:endParaRPr lang="ko-KR" altLang="en-US" sz="1400" dirty="0"/>
          </a:p>
        </p:txBody>
      </p:sp>
    </p:spTree>
    <p:extLst>
      <p:ext uri="{BB962C8B-B14F-4D97-AF65-F5344CB8AC3E}">
        <p14:creationId xmlns:p14="http://schemas.microsoft.com/office/powerpoint/2010/main" val="1828987706"/>
      </p:ext>
    </p:extLst>
  </p:cSld>
  <p:clrMapOvr>
    <a:masterClrMapping/>
  </p:clrMapOvr>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412429"/>
      </a:dk2>
      <a:lt2>
        <a:srgbClr val="E8E2E3"/>
      </a:lt2>
      <a:accent1>
        <a:srgbClr val="3FB2A0"/>
      </a:accent1>
      <a:accent2>
        <a:srgbClr val="2AACDA"/>
      </a:accent2>
      <a:accent3>
        <a:srgbClr val="7199EB"/>
      </a:accent3>
      <a:accent4>
        <a:srgbClr val="6052E7"/>
      </a:accent4>
      <a:accent5>
        <a:srgbClr val="AF71EB"/>
      </a:accent5>
      <a:accent6>
        <a:srgbClr val="DC52E7"/>
      </a:accent6>
      <a:hlink>
        <a:srgbClr val="AE6974"/>
      </a:hlink>
      <a:folHlink>
        <a:srgbClr val="7F7F7F"/>
      </a:folHlink>
    </a:clrScheme>
    <a:fontScheme name="Goudy and Gill Sans">
      <a:majorFont>
        <a:latin typeface="Malgun Gothic Semilight"/>
        <a:ea typeface=""/>
        <a:cs typeface=""/>
      </a:majorFont>
      <a:minorFont>
        <a:latin typeface="Malgun Gothic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1826</Words>
  <Application>Microsoft Office PowerPoint</Application>
  <PresentationFormat>와이드스크린</PresentationFormat>
  <Paragraphs>227</Paragraphs>
  <Slides>15</Slides>
  <Notes>0</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Malgun Gothic Semilight</vt:lpstr>
      <vt:lpstr>맑은 고딕</vt:lpstr>
      <vt:lpstr>맑은 고딕</vt:lpstr>
      <vt:lpstr>Arial</vt:lpstr>
      <vt:lpstr>Wingdings</vt:lpstr>
      <vt:lpstr>ClassicFrameVTI</vt:lpstr>
      <vt:lpstr>자연어 처리 스터디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자연어 처리 스터디</dc:title>
  <dc:creator>Yeonho Kim</dc:creator>
  <cp:lastModifiedBy>Yeonho Kim</cp:lastModifiedBy>
  <cp:revision>119</cp:revision>
  <dcterms:created xsi:type="dcterms:W3CDTF">2021-07-21T02:08:39Z</dcterms:created>
  <dcterms:modified xsi:type="dcterms:W3CDTF">2021-07-21T08:08:43Z</dcterms:modified>
</cp:coreProperties>
</file>